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tmp" ContentType="image/p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26"/>
  </p:notesMasterIdLst>
  <p:sldIdLst>
    <p:sldId id="271" r:id="rId2"/>
    <p:sldId id="272" r:id="rId3"/>
    <p:sldId id="290" r:id="rId4"/>
    <p:sldId id="257" r:id="rId5"/>
    <p:sldId id="282" r:id="rId6"/>
    <p:sldId id="258" r:id="rId7"/>
    <p:sldId id="291" r:id="rId8"/>
    <p:sldId id="286" r:id="rId9"/>
    <p:sldId id="287" r:id="rId10"/>
    <p:sldId id="300" r:id="rId11"/>
    <p:sldId id="301" r:id="rId12"/>
    <p:sldId id="302" r:id="rId13"/>
    <p:sldId id="303" r:id="rId14"/>
    <p:sldId id="304" r:id="rId15"/>
    <p:sldId id="305" r:id="rId16"/>
    <p:sldId id="306" r:id="rId17"/>
    <p:sldId id="307" r:id="rId18"/>
    <p:sldId id="308" r:id="rId19"/>
    <p:sldId id="309" r:id="rId20"/>
    <p:sldId id="310" r:id="rId21"/>
    <p:sldId id="293" r:id="rId22"/>
    <p:sldId id="294" r:id="rId23"/>
    <p:sldId id="292" r:id="rId24"/>
    <p:sldId id="298"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9" d="100"/>
          <a:sy n="89" d="100"/>
        </p:scale>
        <p:origin x="-2016" y="-11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8ED564-A4B2-4A04-8779-90DB0E4F87CD}" type="datetimeFigureOut">
              <a:rPr lang="en-US" smtClean="0"/>
              <a:t>3/12/14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ABDFCD6-C7DA-4125-B04D-3DC05FC4CD20}" type="slidenum">
              <a:rPr lang="en-US" smtClean="0"/>
              <a:t>‹#›</a:t>
            </a:fld>
            <a:endParaRPr lang="en-US"/>
          </a:p>
        </p:txBody>
      </p:sp>
    </p:spTree>
    <p:extLst>
      <p:ext uri="{BB962C8B-B14F-4D97-AF65-F5344CB8AC3E}">
        <p14:creationId xmlns:p14="http://schemas.microsoft.com/office/powerpoint/2010/main" val="9100611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2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Refer</a:t>
            </a:r>
            <a:r>
              <a:rPr lang="en-US" baseline="0" dirty="0" smtClean="0"/>
              <a:t> to peer to peer feedback as showing strong correlation to bumping student achievement.</a:t>
            </a:r>
            <a:endParaRPr lang="en-US" dirty="0" smtClean="0"/>
          </a:p>
        </p:txBody>
      </p:sp>
      <p:sp>
        <p:nvSpPr>
          <p:cNvPr id="4" name="Slide Number Placeholder 3"/>
          <p:cNvSpPr>
            <a:spLocks noGrp="1"/>
          </p:cNvSpPr>
          <p:nvPr>
            <p:ph type="sldNum" sz="quarter" idx="5"/>
          </p:nvPr>
        </p:nvSpPr>
        <p:spPr/>
        <p:txBody>
          <a:bodyPr/>
          <a:lstStyle/>
          <a:p>
            <a:pPr>
              <a:defRPr/>
            </a:pPr>
            <a:fld id="{891AE635-9861-4D01-8CB5-D7294EA8EEA1}" type="slidenum">
              <a:rPr lang="en-US" smtClean="0"/>
              <a:pPr>
                <a:defRPr/>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Started</a:t>
            </a:r>
            <a:r>
              <a:rPr lang="en-US" baseline="0" dirty="0" smtClean="0"/>
              <a:t> with a question based off of Hattie’s peer to peer feedback having high jump in student achievement. How do we teach and scaffold students writers into being highly effective in peer feedback?</a:t>
            </a:r>
            <a:endParaRPr lang="en-US" dirty="0"/>
          </a:p>
        </p:txBody>
      </p:sp>
      <p:sp>
        <p:nvSpPr>
          <p:cNvPr id="4" name="Slide Number Placeholder 3"/>
          <p:cNvSpPr>
            <a:spLocks noGrp="1"/>
          </p:cNvSpPr>
          <p:nvPr>
            <p:ph type="sldNum" sz="quarter" idx="10"/>
          </p:nvPr>
        </p:nvSpPr>
        <p:spPr/>
        <p:txBody>
          <a:bodyPr/>
          <a:lstStyle/>
          <a:p>
            <a:fld id="{1C1B56D8-7B85-4DD2-AD8B-CC931CF36AD5}" type="slidenum">
              <a:rPr lang="en-US" smtClean="0"/>
              <a:t>6</a:t>
            </a:fld>
            <a:endParaRPr lang="en-US"/>
          </a:p>
        </p:txBody>
      </p:sp>
    </p:spTree>
    <p:extLst>
      <p:ext uri="{BB962C8B-B14F-4D97-AF65-F5344CB8AC3E}">
        <p14:creationId xmlns:p14="http://schemas.microsoft.com/office/powerpoint/2010/main" val="36969454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E068839-9932-E541-8EA1-58F9FA930DB2}" type="slidenum">
              <a:rPr lang="en-US" smtClean="0"/>
              <a:pPr/>
              <a:t>10</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E068839-9932-E541-8EA1-58F9FA930DB2}" type="slidenum">
              <a:rPr lang="en-US" smtClean="0"/>
              <a:pPr/>
              <a:t>11</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E068839-9932-E541-8EA1-58F9FA930DB2}" type="slidenum">
              <a:rPr lang="en-US" smtClean="0"/>
              <a:pPr/>
              <a:t>12</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E068839-9932-E541-8EA1-58F9FA930DB2}" type="slidenum">
              <a:rPr lang="en-US" smtClean="0"/>
              <a:pPr/>
              <a:t>13</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E068839-9932-E541-8EA1-58F9FA930DB2}" type="slidenum">
              <a:rPr lang="en-US" smtClean="0"/>
              <a:pPr/>
              <a:t>14</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E068839-9932-E541-8EA1-58F9FA930DB2}" type="slidenum">
              <a:rPr lang="en-US" smtClean="0"/>
              <a:pPr/>
              <a:t>15</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E068839-9932-E541-8EA1-58F9FA930DB2}" type="slidenum">
              <a:rPr lang="en-US" smtClean="0"/>
              <a:pPr/>
              <a:t>16</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172A0E3C-FD65-40E9-A57F-9DC675F4D546}" type="datetimeFigureOut">
              <a:rPr lang="en-US" smtClean="0"/>
              <a:t>3/12/14</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102356D0-57C0-43FF-89F1-FA4A36AF7A10}" type="slidenum">
              <a:rPr lang="en-US" smtClean="0"/>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2A0E3C-FD65-40E9-A57F-9DC675F4D546}" type="datetimeFigureOut">
              <a:rPr lang="en-US" smtClean="0"/>
              <a:t>3/12/14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2356D0-57C0-43FF-89F1-FA4A36AF7A1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2A0E3C-FD65-40E9-A57F-9DC675F4D546}" type="datetimeFigureOut">
              <a:rPr lang="en-US" smtClean="0"/>
              <a:t>3/12/14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102356D0-57C0-43FF-89F1-FA4A36AF7A1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2A0E3C-FD65-40E9-A57F-9DC675F4D546}" type="datetimeFigureOut">
              <a:rPr lang="en-US" smtClean="0"/>
              <a:t>3/12/14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2356D0-57C0-43FF-89F1-FA4A36AF7A10}"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172A0E3C-FD65-40E9-A57F-9DC675F4D546}" type="datetimeFigureOut">
              <a:rPr lang="en-US" smtClean="0"/>
              <a:t>3/12/14</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102356D0-57C0-43FF-89F1-FA4A36AF7A10}"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72A0E3C-FD65-40E9-A57F-9DC675F4D546}" type="datetimeFigureOut">
              <a:rPr lang="en-US" smtClean="0"/>
              <a:t>3/12/14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2356D0-57C0-43FF-89F1-FA4A36AF7A10}"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72A0E3C-FD65-40E9-A57F-9DC675F4D546}" type="datetimeFigureOut">
              <a:rPr lang="en-US" smtClean="0"/>
              <a:t>3/12/14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2356D0-57C0-43FF-89F1-FA4A36AF7A10}"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72A0E3C-FD65-40E9-A57F-9DC675F4D546}" type="datetimeFigureOut">
              <a:rPr lang="en-US" smtClean="0"/>
              <a:t>3/12/14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2356D0-57C0-43FF-89F1-FA4A36AF7A10}"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172A0E3C-FD65-40E9-A57F-9DC675F4D546}" type="datetimeFigureOut">
              <a:rPr lang="en-US" smtClean="0"/>
              <a:t>3/12/14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2356D0-57C0-43FF-89F1-FA4A36AF7A1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2A0E3C-FD65-40E9-A57F-9DC675F4D546}" type="datetimeFigureOut">
              <a:rPr lang="en-US" smtClean="0"/>
              <a:t>3/12/14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102356D0-57C0-43FF-89F1-FA4A36AF7A10}"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2A0E3C-FD65-40E9-A57F-9DC675F4D546}" type="datetimeFigureOut">
              <a:rPr lang="en-US" smtClean="0"/>
              <a:t>3/12/14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2356D0-57C0-43FF-89F1-FA4A36AF7A10}"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172A0E3C-FD65-40E9-A57F-9DC675F4D546}" type="datetimeFigureOut">
              <a:rPr lang="en-US" smtClean="0"/>
              <a:t>3/12/14</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102356D0-57C0-43FF-89F1-FA4A36AF7A1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tmp"/></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tmp"/></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tmp"/></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hyperlink" Target="http://www.google.com/url?sa=i&amp;rct=j&amp;q=&amp;esrc=s&amp;frm=1&amp;source=images&amp;cd=&amp;cad=rja&amp;docid=LW9_-f2AjmogfM&amp;tbnid=-X1eblj97UATrM:&amp;ved=0CAUQjRw&amp;url=http://msuglobal.com/foxfire-2012/&amp;ei=DMx3UvXnDIf4yAHbloDwBA&amp;bvm=bv.55819444,d.aWc&amp;psig=AFQjCNEI231nsIDK_Ab-Dh4Zkzr82T9HOw&amp;ust=1383669116007704" TargetMode="External"/><Relationship Id="rId5" Type="http://schemas.openxmlformats.org/officeDocument/2006/relationships/image" Target="../media/image4.jpeg"/><Relationship Id="rId1" Type="http://schemas.openxmlformats.org/officeDocument/2006/relationships/slideLayout" Target="../slideLayouts/slideLayout6.xml"/><Relationship Id="rId2" Type="http://schemas.openxmlformats.org/officeDocument/2006/relationships/hyperlink" Target="http://www.google.com/url?sa=i&amp;rct=j&amp;q=&amp;esrc=s&amp;frm=1&amp;source=images&amp;cd=&amp;cad=rja&amp;docid=WSUfw3aB43XSEM&amp;tbnid=ttBQhd6R2l3jmM:&amp;ved=0CAUQjRw&amp;url=http://alumni.msu.edu/newsletter/?oldGuid=1B1B5E80-E081-30E7-1CD693AF8BB2600F&amp;ei=38t3UqulD-mfyQHxp4GQDQ&amp;bvm=bv.55819444,d.aWc&amp;psig=AFQjCNG2cSh1icP2u9e1qgBUJ2ZZcN978Q&amp;ust=1383669041104094"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elireview.com/" TargetMode="External"/><Relationship Id="rId4" Type="http://schemas.openxmlformats.org/officeDocument/2006/relationships/image" Target="../media/image5.png"/><Relationship Id="rId5" Type="http://schemas.openxmlformats.org/officeDocument/2006/relationships/hyperlink" Target="http://search.mywebsearch.com/mywebsearch/redirect.jhtml?searchfor=michigan+state+logo&amp;cb=UX&amp;n=77ed275e&amp;qid=42f1f38d425b4d1da2e6702f83e8f153&amp;ptb=E4BDA853-A934-46AA-B4C5-C956414BA7BC&amp;ct=PI&amp;si=maps4pc&amp;id=UXxdm011YYus&amp;pg=AJimage&amp;action=pick&amp;ptnrS=UXxdm011YYus&amp;pn=1&amp;ss=sub&amp;st=bar&amp;tpr=sbt&amp;redirect=mPWsrdz9heamc8iHEhldEXgehOt35W/edSTDOMWdscHvV3bUcru313aSwoHB+2qgE4fQNw1PWtQ/xFcmGKsWMTq/+PX1sdeFiqP6+v266dA=&amp;ord=2&amp;" TargetMode="External"/><Relationship Id="rId6" Type="http://schemas.openxmlformats.org/officeDocument/2006/relationships/image" Target="../media/image6.jpeg"/><Relationship Id="rId7" Type="http://schemas.openxmlformats.org/officeDocument/2006/relationships/image" Target="../media/image7.jpeg"/><Relationship Id="rId8" Type="http://schemas.openxmlformats.org/officeDocument/2006/relationships/image" Target="../media/image8.gif"/><Relationship Id="rId9" Type="http://schemas.openxmlformats.org/officeDocument/2006/relationships/image" Target="../media/image9.gif"/><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ites.matrix.msu.edu/swrp/" TargetMode="Externa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tmp"/></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ites.matrix.msu.edu/swrp/" TargetMode="External"/><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133600" y="4114800"/>
            <a:ext cx="4419600" cy="1828800"/>
          </a:xfrm>
        </p:spPr>
        <p:txBody>
          <a:bodyPr/>
          <a:lstStyle/>
          <a:p>
            <a:r>
              <a:rPr lang="en-US" dirty="0" smtClean="0"/>
              <a:t>Susan </a:t>
            </a:r>
            <a:r>
              <a:rPr lang="en-US" dirty="0" err="1" smtClean="0"/>
              <a:t>Golab</a:t>
            </a:r>
            <a:r>
              <a:rPr lang="en-US" dirty="0" smtClean="0"/>
              <a:t>, </a:t>
            </a:r>
            <a:r>
              <a:rPr lang="en-US" dirty="0" smtClean="0"/>
              <a:t>literacy consultant</a:t>
            </a:r>
            <a:endParaRPr lang="en-US" dirty="0" smtClean="0"/>
          </a:p>
          <a:p>
            <a:r>
              <a:rPr lang="en-US" dirty="0" smtClean="0"/>
              <a:t>Oakland Schools</a:t>
            </a:r>
          </a:p>
          <a:p>
            <a:r>
              <a:rPr lang="en-US" dirty="0" smtClean="0"/>
              <a:t>Waterford, Michigan</a:t>
            </a:r>
            <a:endParaRPr lang="en-US" dirty="0"/>
          </a:p>
        </p:txBody>
      </p:sp>
      <p:sp>
        <p:nvSpPr>
          <p:cNvPr id="2" name="Title 1"/>
          <p:cNvSpPr>
            <a:spLocks noGrp="1"/>
          </p:cNvSpPr>
          <p:nvPr>
            <p:ph type="title"/>
          </p:nvPr>
        </p:nvSpPr>
        <p:spPr/>
        <p:txBody>
          <a:bodyPr/>
          <a:lstStyle/>
          <a:p>
            <a:r>
              <a:rPr lang="en-US" dirty="0" smtClean="0"/>
              <a:t>Assessing argument</a:t>
            </a:r>
            <a:endParaRPr lang="en-US" dirty="0"/>
          </a:p>
        </p:txBody>
      </p:sp>
    </p:spTree>
    <p:extLst>
      <p:ext uri="{BB962C8B-B14F-4D97-AF65-F5344CB8AC3E}">
        <p14:creationId xmlns:p14="http://schemas.microsoft.com/office/powerpoint/2010/main" val="242077622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350" y="304800"/>
            <a:ext cx="8382000" cy="1219200"/>
          </a:xfrm>
        </p:spPr>
        <p:txBody>
          <a:bodyPr/>
          <a:lstStyle/>
          <a:p>
            <a:r>
              <a:rPr lang="en-US" sz="4000" dirty="0" smtClean="0"/>
              <a:t>There May Be No Such Thing as “Argumentative Writing”</a:t>
            </a:r>
            <a:endParaRPr lang="en-US" sz="4000" dirty="0"/>
          </a:p>
        </p:txBody>
      </p:sp>
      <p:sp>
        <p:nvSpPr>
          <p:cNvPr id="4" name="Rectangle 3"/>
          <p:cNvSpPr/>
          <p:nvPr/>
        </p:nvSpPr>
        <p:spPr>
          <a:xfrm>
            <a:off x="387350" y="1981200"/>
            <a:ext cx="8382000" cy="3539430"/>
          </a:xfrm>
          <a:prstGeom prst="rect">
            <a:avLst/>
          </a:prstGeom>
        </p:spPr>
        <p:txBody>
          <a:bodyPr wrap="square">
            <a:spAutoFit/>
          </a:bodyPr>
          <a:lstStyle/>
          <a:p>
            <a:r>
              <a:rPr lang="en-US" sz="3200" dirty="0" smtClean="0"/>
              <a:t>Who writes, reads, and has a stake in argumentative writing? Informational writing?</a:t>
            </a:r>
          </a:p>
          <a:p>
            <a:endParaRPr lang="en-US" sz="3200" dirty="0"/>
          </a:p>
          <a:p>
            <a:endParaRPr lang="en-US" sz="3200" dirty="0" smtClean="0"/>
          </a:p>
          <a:p>
            <a:r>
              <a:rPr lang="en-US" sz="3200" dirty="0" smtClean="0"/>
              <a:t>							Nobody</a:t>
            </a:r>
          </a:p>
          <a:p>
            <a:endParaRPr lang="en-US" sz="3200" dirty="0"/>
          </a:p>
        </p:txBody>
      </p:sp>
    </p:spTree>
    <p:extLst>
      <p:ext uri="{BB962C8B-B14F-4D97-AF65-F5344CB8AC3E}">
        <p14:creationId xmlns:p14="http://schemas.microsoft.com/office/powerpoint/2010/main" val="336522483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312150" cy="914400"/>
          </a:xfrm>
        </p:spPr>
        <p:txBody>
          <a:bodyPr/>
          <a:lstStyle/>
          <a:p>
            <a:r>
              <a:rPr lang="en-US" sz="4000" dirty="0" smtClean="0"/>
              <a:t>There May Be No Such Thing as “Argumentative Writing”</a:t>
            </a:r>
            <a:endParaRPr lang="en-US" sz="4000" dirty="0"/>
          </a:p>
        </p:txBody>
      </p:sp>
      <p:sp>
        <p:nvSpPr>
          <p:cNvPr id="4" name="Rectangle 3"/>
          <p:cNvSpPr/>
          <p:nvPr/>
        </p:nvSpPr>
        <p:spPr>
          <a:xfrm>
            <a:off x="387350" y="1841243"/>
            <a:ext cx="8382000" cy="3539430"/>
          </a:xfrm>
          <a:prstGeom prst="rect">
            <a:avLst/>
          </a:prstGeom>
        </p:spPr>
        <p:txBody>
          <a:bodyPr wrap="square">
            <a:spAutoFit/>
          </a:bodyPr>
          <a:lstStyle/>
          <a:p>
            <a:r>
              <a:rPr lang="en-US" sz="3200" dirty="0"/>
              <a:t>Writers argue, persuade, summarize, analyze … in a range of situations</a:t>
            </a:r>
          </a:p>
          <a:p>
            <a:endParaRPr lang="en-US" sz="3200" dirty="0"/>
          </a:p>
          <a:p>
            <a:r>
              <a:rPr lang="en-US" sz="3200" dirty="0" smtClean="0"/>
              <a:t>Writers make arguments for all sorts of reasons, with and for audiences, using the genres and evidence necessary</a:t>
            </a:r>
            <a:endParaRPr lang="en-US" sz="3200" dirty="0"/>
          </a:p>
          <a:p>
            <a:endParaRPr lang="en-US" sz="3200" dirty="0"/>
          </a:p>
        </p:txBody>
      </p:sp>
    </p:spTree>
    <p:extLst>
      <p:ext uri="{BB962C8B-B14F-4D97-AF65-F5344CB8AC3E}">
        <p14:creationId xmlns:p14="http://schemas.microsoft.com/office/powerpoint/2010/main" val="10850807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12150" cy="914400"/>
          </a:xfrm>
        </p:spPr>
        <p:txBody>
          <a:bodyPr/>
          <a:lstStyle/>
          <a:p>
            <a:r>
              <a:rPr lang="en-US" sz="4000" dirty="0" smtClean="0"/>
              <a:t>The New Rhetoric</a:t>
            </a:r>
            <a:endParaRPr lang="en-US" sz="4000" dirty="0"/>
          </a:p>
        </p:txBody>
      </p:sp>
      <p:sp>
        <p:nvSpPr>
          <p:cNvPr id="4" name="Rectangle 3"/>
          <p:cNvSpPr/>
          <p:nvPr/>
        </p:nvSpPr>
        <p:spPr>
          <a:xfrm>
            <a:off x="374650" y="1524000"/>
            <a:ext cx="8382000" cy="5509200"/>
          </a:xfrm>
          <a:prstGeom prst="rect">
            <a:avLst/>
          </a:prstGeom>
        </p:spPr>
        <p:txBody>
          <a:bodyPr wrap="square">
            <a:spAutoFit/>
          </a:bodyPr>
          <a:lstStyle/>
          <a:p>
            <a:r>
              <a:rPr lang="en-US" sz="3200" dirty="0" smtClean="0"/>
              <a:t>Perelman </a:t>
            </a:r>
            <a:r>
              <a:rPr lang="en-US" sz="3200" dirty="0"/>
              <a:t>and </a:t>
            </a:r>
            <a:r>
              <a:rPr lang="en-US" sz="3200" dirty="0" err="1" smtClean="0"/>
              <a:t>Olbrechts</a:t>
            </a:r>
            <a:r>
              <a:rPr lang="en-US" sz="3200" dirty="0" err="1"/>
              <a:t>-</a:t>
            </a:r>
            <a:r>
              <a:rPr lang="en-US" sz="3200" dirty="0" err="1" smtClean="0"/>
              <a:t>Tyteca</a:t>
            </a:r>
            <a:r>
              <a:rPr lang="en-US" sz="3200" dirty="0" smtClean="0"/>
              <a:t>, in a treatise on </a:t>
            </a:r>
            <a:r>
              <a:rPr lang="en-US" sz="3200" u="sng" dirty="0" smtClean="0"/>
              <a:t>argumentation</a:t>
            </a:r>
            <a:r>
              <a:rPr lang="en-US" sz="3200" dirty="0" smtClean="0"/>
              <a:t>, shift immediately to </a:t>
            </a:r>
            <a:r>
              <a:rPr lang="en-US" sz="3200" u="sng" dirty="0" smtClean="0"/>
              <a:t>persuasion</a:t>
            </a:r>
            <a:r>
              <a:rPr lang="en-US" sz="3200" dirty="0" smtClean="0"/>
              <a:t> [1958/1969]</a:t>
            </a:r>
            <a:endParaRPr lang="en-US" sz="3200" dirty="0"/>
          </a:p>
          <a:p>
            <a:endParaRPr lang="en-US" sz="3200" dirty="0"/>
          </a:p>
          <a:p>
            <a:r>
              <a:rPr lang="en-US" sz="3200" dirty="0" smtClean="0"/>
              <a:t>Foreground </a:t>
            </a:r>
            <a:r>
              <a:rPr lang="en-US" sz="3200" u="sng" dirty="0" smtClean="0"/>
              <a:t>audience</a:t>
            </a:r>
          </a:p>
          <a:p>
            <a:endParaRPr lang="en-US" sz="3200" dirty="0"/>
          </a:p>
          <a:p>
            <a:r>
              <a:rPr lang="en-US" sz="3200" dirty="0" smtClean="0"/>
              <a:t>Also deal explicitly with </a:t>
            </a:r>
            <a:r>
              <a:rPr lang="en-US" sz="3200" u="sng" dirty="0" smtClean="0"/>
              <a:t>ambiguity</a:t>
            </a:r>
            <a:r>
              <a:rPr lang="en-US" sz="3200" dirty="0" smtClean="0"/>
              <a:t> and uncertainty (rhetoric is the domain of the uncertain; science the certain)</a:t>
            </a:r>
          </a:p>
          <a:p>
            <a:endParaRPr lang="en-US" sz="3200" dirty="0"/>
          </a:p>
          <a:p>
            <a:endParaRPr lang="en-US" sz="3200" dirty="0"/>
          </a:p>
        </p:txBody>
      </p:sp>
    </p:spTree>
    <p:extLst>
      <p:ext uri="{BB962C8B-B14F-4D97-AF65-F5344CB8AC3E}">
        <p14:creationId xmlns:p14="http://schemas.microsoft.com/office/powerpoint/2010/main" val="129603734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9100"/>
            <a:ext cx="8312150" cy="914400"/>
          </a:xfrm>
        </p:spPr>
        <p:txBody>
          <a:bodyPr/>
          <a:lstStyle/>
          <a:p>
            <a:r>
              <a:rPr lang="en-US" sz="4000" dirty="0" smtClean="0"/>
              <a:t>Ancient Rhetoric for Modern Students: Sources of Arguments</a:t>
            </a:r>
            <a:endParaRPr lang="en-US" sz="4000" dirty="0"/>
          </a:p>
        </p:txBody>
      </p:sp>
      <p:sp>
        <p:nvSpPr>
          <p:cNvPr id="4" name="Rectangle 3"/>
          <p:cNvSpPr/>
          <p:nvPr/>
        </p:nvSpPr>
        <p:spPr>
          <a:xfrm>
            <a:off x="374650" y="1524000"/>
            <a:ext cx="8382000" cy="5016757"/>
          </a:xfrm>
          <a:prstGeom prst="rect">
            <a:avLst/>
          </a:prstGeom>
        </p:spPr>
        <p:txBody>
          <a:bodyPr wrap="square">
            <a:spAutoFit/>
          </a:bodyPr>
          <a:lstStyle/>
          <a:p>
            <a:r>
              <a:rPr lang="en-US" sz="3200" dirty="0" smtClean="0"/>
              <a:t>Ethos (character of speaker); Pathos (emotions of the audience); Logos (arguments residing in the issue at hand): </a:t>
            </a:r>
            <a:r>
              <a:rPr lang="en-US" sz="3200" dirty="0" smtClean="0">
                <a:solidFill>
                  <a:schemeClr val="accent1"/>
                </a:solidFill>
              </a:rPr>
              <a:t>intrinsic to rhetoric</a:t>
            </a:r>
          </a:p>
          <a:p>
            <a:endParaRPr lang="en-US" sz="3200" dirty="0"/>
          </a:p>
          <a:p>
            <a:r>
              <a:rPr lang="en-US" sz="3200" dirty="0" smtClean="0"/>
              <a:t>Modern rhetoric reduces its focus to empirical evidence (“facts”) and expert testimony: </a:t>
            </a:r>
            <a:r>
              <a:rPr lang="en-US" sz="3200" dirty="0" smtClean="0">
                <a:solidFill>
                  <a:schemeClr val="accent1"/>
                </a:solidFill>
              </a:rPr>
              <a:t>extrinsic to rhetoric</a:t>
            </a:r>
          </a:p>
          <a:p>
            <a:endParaRPr lang="en-US" sz="3200" dirty="0"/>
          </a:p>
          <a:p>
            <a:endParaRPr lang="en-US" sz="3200" dirty="0"/>
          </a:p>
        </p:txBody>
      </p:sp>
    </p:spTree>
    <p:extLst>
      <p:ext uri="{BB962C8B-B14F-4D97-AF65-F5344CB8AC3E}">
        <p14:creationId xmlns:p14="http://schemas.microsoft.com/office/powerpoint/2010/main" val="255703851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616950" cy="914400"/>
          </a:xfrm>
        </p:spPr>
        <p:txBody>
          <a:bodyPr/>
          <a:lstStyle/>
          <a:p>
            <a:r>
              <a:rPr lang="en-US" sz="3600" dirty="0" smtClean="0"/>
              <a:t>Ancient Rhetoric for Modern Students: Sources of Arguments</a:t>
            </a:r>
            <a:endParaRPr lang="en-US" sz="3600" dirty="0"/>
          </a:p>
        </p:txBody>
      </p:sp>
      <p:sp>
        <p:nvSpPr>
          <p:cNvPr id="4" name="Rectangle 3"/>
          <p:cNvSpPr/>
          <p:nvPr/>
        </p:nvSpPr>
        <p:spPr>
          <a:xfrm>
            <a:off x="304800" y="1752600"/>
            <a:ext cx="8451850" cy="3046988"/>
          </a:xfrm>
          <a:prstGeom prst="rect">
            <a:avLst/>
          </a:prstGeom>
        </p:spPr>
        <p:txBody>
          <a:bodyPr wrap="square">
            <a:spAutoFit/>
          </a:bodyPr>
          <a:lstStyle/>
          <a:p>
            <a:r>
              <a:rPr lang="en-US" sz="3200" dirty="0" smtClean="0"/>
              <a:t>Belief isn’t a function of “logic” or reason alone</a:t>
            </a:r>
          </a:p>
          <a:p>
            <a:endParaRPr lang="en-US" sz="3200" dirty="0"/>
          </a:p>
          <a:p>
            <a:r>
              <a:rPr lang="en-US" sz="3200" dirty="0" smtClean="0"/>
              <a:t>Belief is also a function of emotion, values, identity, community …</a:t>
            </a:r>
          </a:p>
          <a:p>
            <a:endParaRPr lang="en-US" sz="3200" dirty="0"/>
          </a:p>
          <a:p>
            <a:endParaRPr lang="en-US" sz="3200" dirty="0"/>
          </a:p>
        </p:txBody>
      </p:sp>
    </p:spTree>
    <p:extLst>
      <p:ext uri="{BB962C8B-B14F-4D97-AF65-F5344CB8AC3E}">
        <p14:creationId xmlns:p14="http://schemas.microsoft.com/office/powerpoint/2010/main" val="286817093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540750" cy="1447800"/>
          </a:xfrm>
        </p:spPr>
        <p:txBody>
          <a:bodyPr/>
          <a:lstStyle/>
          <a:p>
            <a:r>
              <a:rPr lang="en-US" sz="3600" dirty="0" smtClean="0"/>
              <a:t>Ancient Rhetoric for Modern Students: Sources of Arguments</a:t>
            </a:r>
            <a:endParaRPr lang="en-US" sz="3600" dirty="0"/>
          </a:p>
        </p:txBody>
      </p:sp>
      <p:sp>
        <p:nvSpPr>
          <p:cNvPr id="4" name="Rectangle 3"/>
          <p:cNvSpPr/>
          <p:nvPr/>
        </p:nvSpPr>
        <p:spPr>
          <a:xfrm>
            <a:off x="304800" y="1676400"/>
            <a:ext cx="8686800" cy="4524315"/>
          </a:xfrm>
          <a:prstGeom prst="rect">
            <a:avLst/>
          </a:prstGeom>
        </p:spPr>
        <p:txBody>
          <a:bodyPr wrap="square">
            <a:spAutoFit/>
          </a:bodyPr>
          <a:lstStyle/>
          <a:p>
            <a:r>
              <a:rPr lang="en-US" sz="3200" dirty="0" smtClean="0"/>
              <a:t>Where I am going with this …</a:t>
            </a:r>
          </a:p>
          <a:p>
            <a:endParaRPr lang="en-US" sz="3200" dirty="0"/>
          </a:p>
          <a:p>
            <a:r>
              <a:rPr lang="en-US" sz="3200" dirty="0"/>
              <a:t>Rhetorical issues and situations are those about which there is disagreement and </a:t>
            </a:r>
            <a:r>
              <a:rPr lang="en-US" sz="3200" dirty="0" smtClean="0"/>
              <a:t>uncertainty</a:t>
            </a:r>
          </a:p>
          <a:p>
            <a:endParaRPr lang="en-US" sz="3200" dirty="0"/>
          </a:p>
          <a:p>
            <a:r>
              <a:rPr lang="en-US" sz="3200" dirty="0" smtClean="0"/>
              <a:t>Inventing ideas begins with that uncertainty, with audiences, their communities, and beliefs … and addresses them in order to change belief</a:t>
            </a:r>
            <a:endParaRPr lang="en-US" sz="3200" dirty="0"/>
          </a:p>
          <a:p>
            <a:endParaRPr lang="en-US" sz="3200" dirty="0"/>
          </a:p>
        </p:txBody>
      </p:sp>
    </p:spTree>
    <p:extLst>
      <p:ext uri="{BB962C8B-B14F-4D97-AF65-F5344CB8AC3E}">
        <p14:creationId xmlns:p14="http://schemas.microsoft.com/office/powerpoint/2010/main" val="370376660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312150" cy="914400"/>
          </a:xfrm>
        </p:spPr>
        <p:txBody>
          <a:bodyPr/>
          <a:lstStyle/>
          <a:p>
            <a:r>
              <a:rPr lang="en-US" sz="4000" dirty="0" smtClean="0"/>
              <a:t>And so …</a:t>
            </a:r>
            <a:endParaRPr lang="en-US" sz="4000" dirty="0"/>
          </a:p>
        </p:txBody>
      </p:sp>
      <p:sp>
        <p:nvSpPr>
          <p:cNvPr id="4" name="Rectangle 3"/>
          <p:cNvSpPr/>
          <p:nvPr/>
        </p:nvSpPr>
        <p:spPr>
          <a:xfrm>
            <a:off x="457200" y="1524000"/>
            <a:ext cx="8534400" cy="5324535"/>
          </a:xfrm>
          <a:prstGeom prst="rect">
            <a:avLst/>
          </a:prstGeom>
        </p:spPr>
        <p:txBody>
          <a:bodyPr wrap="square">
            <a:spAutoFit/>
          </a:bodyPr>
          <a:lstStyle/>
          <a:p>
            <a:r>
              <a:rPr lang="en-US" sz="2800" dirty="0" smtClean="0"/>
              <a:t>How does one begin to argue/persuade without audience?</a:t>
            </a:r>
          </a:p>
          <a:p>
            <a:endParaRPr lang="en-US" sz="2800" dirty="0"/>
          </a:p>
          <a:p>
            <a:r>
              <a:rPr lang="en-US" sz="2800" dirty="0" smtClean="0"/>
              <a:t>Audience is a resource for invention</a:t>
            </a:r>
          </a:p>
          <a:p>
            <a:endParaRPr lang="en-US" sz="2800" dirty="0"/>
          </a:p>
          <a:p>
            <a:r>
              <a:rPr lang="en-US" sz="2800" dirty="0" smtClean="0"/>
              <a:t>Argument/persuasion is inauthentic in situations of certainty—where all we ask students to do is “deploy facts”</a:t>
            </a:r>
          </a:p>
          <a:p>
            <a:endParaRPr lang="en-US" sz="2800" dirty="0" smtClean="0"/>
          </a:p>
          <a:p>
            <a:r>
              <a:rPr lang="en-US" sz="2800" dirty="0" smtClean="0"/>
              <a:t>Argument/persuasion begins with belief and explores uncertainty to shape belief</a:t>
            </a:r>
            <a:endParaRPr lang="en-US" sz="2800" dirty="0"/>
          </a:p>
          <a:p>
            <a:endParaRPr lang="en-US" sz="3200" dirty="0"/>
          </a:p>
        </p:txBody>
      </p:sp>
    </p:spTree>
    <p:extLst>
      <p:ext uri="{BB962C8B-B14F-4D97-AF65-F5344CB8AC3E}">
        <p14:creationId xmlns:p14="http://schemas.microsoft.com/office/powerpoint/2010/main" val="417904702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you see?</a:t>
            </a:r>
            <a:endParaRPr lang="en-US" dirty="0"/>
          </a:p>
        </p:txBody>
      </p:sp>
      <p:sp>
        <p:nvSpPr>
          <p:cNvPr id="3" name="TextBox 2"/>
          <p:cNvSpPr txBox="1"/>
          <p:nvPr/>
        </p:nvSpPr>
        <p:spPr>
          <a:xfrm>
            <a:off x="609600" y="2057400"/>
            <a:ext cx="7620000" cy="4031873"/>
          </a:xfrm>
          <a:prstGeom prst="rect">
            <a:avLst/>
          </a:prstGeom>
          <a:noFill/>
        </p:spPr>
        <p:txBody>
          <a:bodyPr wrap="square" rtlCol="0">
            <a:spAutoFit/>
          </a:bodyPr>
          <a:lstStyle/>
          <a:p>
            <a:r>
              <a:rPr lang="en-US" sz="3200" dirty="0" smtClean="0"/>
              <a:t>Table groups…</a:t>
            </a:r>
          </a:p>
          <a:p>
            <a:endParaRPr lang="en-US" sz="3200" dirty="0" smtClean="0"/>
          </a:p>
          <a:p>
            <a:pPr marL="342900" indent="-342900">
              <a:buFont typeface="+mj-lt"/>
              <a:buAutoNum type="arabicPeriod"/>
            </a:pPr>
            <a:r>
              <a:rPr lang="en-US" sz="3200" dirty="0" smtClean="0"/>
              <a:t>Look across the provided rubrics</a:t>
            </a:r>
          </a:p>
          <a:p>
            <a:endParaRPr lang="en-US" sz="3200" dirty="0" smtClean="0"/>
          </a:p>
          <a:p>
            <a:r>
              <a:rPr lang="en-US" sz="3200" dirty="0" smtClean="0"/>
              <a:t>2. Highlight where you see any reference    to audience </a:t>
            </a:r>
          </a:p>
          <a:p>
            <a:endParaRPr lang="en-US" sz="3200" dirty="0" smtClean="0"/>
          </a:p>
          <a:p>
            <a:r>
              <a:rPr lang="en-US" sz="3200" dirty="0" smtClean="0"/>
              <a:t>3. What do you notice? </a:t>
            </a:r>
            <a:endParaRPr lang="en-US" sz="3200" dirty="0"/>
          </a:p>
        </p:txBody>
      </p:sp>
    </p:spTree>
    <p:extLst>
      <p:ext uri="{BB962C8B-B14F-4D97-AF65-F5344CB8AC3E}">
        <p14:creationId xmlns:p14="http://schemas.microsoft.com/office/powerpoint/2010/main" val="42941902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DCGuidebook.pdf - Adobe Read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3288" y="0"/>
            <a:ext cx="7517423" cy="6858000"/>
          </a:xfrm>
          <a:prstGeom prst="rect">
            <a:avLst/>
          </a:prstGeom>
        </p:spPr>
      </p:pic>
    </p:spTree>
    <p:extLst>
      <p:ext uri="{BB962C8B-B14F-4D97-AF65-F5344CB8AC3E}">
        <p14:creationId xmlns:p14="http://schemas.microsoft.com/office/powerpoint/2010/main" val="15923385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BAL ELA Competency Model and Provisional Learning Progressions - Argument Building - Windows Internet Explor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1" y="61992"/>
            <a:ext cx="8991600" cy="6796007"/>
          </a:xfrm>
          <a:prstGeom prst="rect">
            <a:avLst/>
          </a:prstGeom>
        </p:spPr>
      </p:pic>
    </p:spTree>
    <p:extLst>
      <p:ext uri="{BB962C8B-B14F-4D97-AF65-F5344CB8AC3E}">
        <p14:creationId xmlns:p14="http://schemas.microsoft.com/office/powerpoint/2010/main" val="25005134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the beginning…</a:t>
            </a:r>
            <a:endParaRPr lang="en-US" dirty="0"/>
          </a:p>
        </p:txBody>
      </p:sp>
      <p:pic>
        <p:nvPicPr>
          <p:cNvPr id="1026" name="Picture 2" descr="C:\Users\GolabS\Pictures\Pilot and ReviewOc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314450"/>
            <a:ext cx="6781800" cy="5086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616968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BAL ELA Competency Model and Provisional Learning Progressions - Argument Building - Windows Internet Explor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3835" y="0"/>
            <a:ext cx="8536329" cy="6858000"/>
          </a:xfrm>
          <a:prstGeom prst="rect">
            <a:avLst/>
          </a:prstGeom>
        </p:spPr>
      </p:pic>
    </p:spTree>
    <p:extLst>
      <p:ext uri="{BB962C8B-B14F-4D97-AF65-F5344CB8AC3E}">
        <p14:creationId xmlns:p14="http://schemas.microsoft.com/office/powerpoint/2010/main" val="30992922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Developmental Continuum</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17247859"/>
              </p:ext>
            </p:extLst>
          </p:nvPr>
        </p:nvGraphicFramePr>
        <p:xfrm>
          <a:off x="228600" y="1905000"/>
          <a:ext cx="8458200" cy="4572000"/>
        </p:xfrm>
        <a:graphic>
          <a:graphicData uri="http://schemas.openxmlformats.org/drawingml/2006/table">
            <a:tbl>
              <a:tblPr firstRow="1" firstCol="1" bandRow="1">
                <a:tableStyleId>{5C22544A-7EE6-4342-B048-85BDC9FD1C3A}</a:tableStyleId>
              </a:tblPr>
              <a:tblGrid>
                <a:gridCol w="1383030"/>
                <a:gridCol w="4091940"/>
                <a:gridCol w="2983230"/>
              </a:tblGrid>
              <a:tr h="1611657">
                <a:tc>
                  <a:txBody>
                    <a:bodyPr/>
                    <a:lstStyle/>
                    <a:p>
                      <a:pPr marL="0" marR="0" algn="ctr">
                        <a:spcBef>
                          <a:spcPts val="10"/>
                        </a:spcBef>
                        <a:spcAft>
                          <a:spcPts val="10"/>
                        </a:spcAft>
                      </a:pPr>
                      <a:r>
                        <a:rPr lang="en-US" sz="1200">
                          <a:effectLst/>
                        </a:rPr>
                        <a:t>MOVES</a:t>
                      </a:r>
                    </a:p>
                    <a:p>
                      <a:pPr marL="0" marR="0" algn="ctr">
                        <a:spcBef>
                          <a:spcPts val="10"/>
                        </a:spcBef>
                        <a:spcAft>
                          <a:spcPts val="10"/>
                        </a:spcAft>
                      </a:pPr>
                      <a:r>
                        <a:rPr lang="en-US" sz="1200">
                          <a:effectLst/>
                        </a:rPr>
                        <a:t> </a:t>
                      </a:r>
                    </a:p>
                    <a:p>
                      <a:pPr marL="0" marR="0" algn="ctr">
                        <a:spcBef>
                          <a:spcPts val="10"/>
                        </a:spcBef>
                        <a:spcAft>
                          <a:spcPts val="10"/>
                        </a:spcAft>
                      </a:pPr>
                      <a:r>
                        <a:rPr lang="en-US" sz="1200">
                          <a:effectLst/>
                        </a:rPr>
                        <a:t> </a:t>
                      </a:r>
                      <a:endParaRPr lang="en-US" sz="1200">
                        <a:effectLst/>
                        <a:latin typeface="Cambria"/>
                        <a:ea typeface="Times New Roman"/>
                        <a:cs typeface="Times New Roman"/>
                      </a:endParaRPr>
                    </a:p>
                  </a:txBody>
                  <a:tcPr marL="68580" marR="68580" marT="0" marB="0"/>
                </a:tc>
                <a:tc>
                  <a:txBody>
                    <a:bodyPr/>
                    <a:lstStyle/>
                    <a:p>
                      <a:pPr marL="0" marR="0" algn="ctr">
                        <a:spcBef>
                          <a:spcPts val="10"/>
                        </a:spcBef>
                        <a:spcAft>
                          <a:spcPts val="10"/>
                        </a:spcAft>
                      </a:pPr>
                      <a:r>
                        <a:rPr lang="en-US" sz="1200">
                          <a:effectLst/>
                        </a:rPr>
                        <a:t>Scores</a:t>
                      </a:r>
                      <a:endParaRPr lang="en-US" sz="1200">
                        <a:effectLst/>
                        <a:latin typeface="Cambria"/>
                        <a:ea typeface="Times New Roman"/>
                        <a:cs typeface="Times New Roman"/>
                      </a:endParaRPr>
                    </a:p>
                  </a:txBody>
                  <a:tcPr marL="68580" marR="68580" marT="0" marB="0"/>
                </a:tc>
                <a:tc>
                  <a:txBody>
                    <a:bodyPr/>
                    <a:lstStyle/>
                    <a:p>
                      <a:pPr marL="0" marR="0" algn="ctr">
                        <a:spcBef>
                          <a:spcPts val="10"/>
                        </a:spcBef>
                        <a:spcAft>
                          <a:spcPts val="10"/>
                        </a:spcAft>
                      </a:pPr>
                      <a:r>
                        <a:rPr lang="en-US" sz="1200">
                          <a:effectLst/>
                        </a:rPr>
                        <a:t>Anchor Moves</a:t>
                      </a:r>
                      <a:endParaRPr lang="en-US" sz="1200">
                        <a:effectLst/>
                        <a:latin typeface="Cambria"/>
                        <a:ea typeface="Times New Roman"/>
                        <a:cs typeface="Times New Roman"/>
                      </a:endParaRPr>
                    </a:p>
                  </a:txBody>
                  <a:tcPr marL="68580" marR="68580" marT="0" marB="0"/>
                </a:tc>
              </a:tr>
              <a:tr h="2960343">
                <a:tc>
                  <a:txBody>
                    <a:bodyPr/>
                    <a:lstStyle/>
                    <a:p>
                      <a:pPr marL="0" marR="0" algn="l">
                        <a:spcBef>
                          <a:spcPts val="10"/>
                        </a:spcBef>
                        <a:spcAft>
                          <a:spcPts val="10"/>
                        </a:spcAft>
                      </a:pPr>
                      <a:r>
                        <a:rPr lang="en-US" sz="1200">
                          <a:effectLst/>
                        </a:rPr>
                        <a:t>Major Claim </a:t>
                      </a:r>
                    </a:p>
                    <a:p>
                      <a:pPr marL="0" marR="0" algn="l">
                        <a:spcBef>
                          <a:spcPts val="10"/>
                        </a:spcBef>
                        <a:spcAft>
                          <a:spcPts val="10"/>
                        </a:spcAft>
                      </a:pPr>
                      <a:r>
                        <a:rPr lang="en-US" sz="1200">
                          <a:effectLst/>
                        </a:rPr>
                        <a:t> </a:t>
                      </a:r>
                    </a:p>
                    <a:p>
                      <a:pPr marL="0" marR="0" algn="l">
                        <a:spcBef>
                          <a:spcPts val="10"/>
                        </a:spcBef>
                        <a:spcAft>
                          <a:spcPts val="10"/>
                        </a:spcAft>
                      </a:pPr>
                      <a:r>
                        <a:rPr lang="en-US" sz="1200">
                          <a:effectLst/>
                        </a:rPr>
                        <a:t> </a:t>
                      </a:r>
                    </a:p>
                    <a:p>
                      <a:pPr marL="0" marR="0" algn="l">
                        <a:spcBef>
                          <a:spcPts val="10"/>
                        </a:spcBef>
                        <a:spcAft>
                          <a:spcPts val="10"/>
                        </a:spcAft>
                      </a:pPr>
                      <a:r>
                        <a:rPr lang="en-US" sz="1200">
                          <a:effectLst/>
                        </a:rPr>
                        <a:t> </a:t>
                      </a:r>
                      <a:endParaRPr lang="en-US" sz="1200">
                        <a:effectLst/>
                        <a:latin typeface="Cambria"/>
                        <a:ea typeface="Times New Roman"/>
                        <a:cs typeface="Times New Roman"/>
                      </a:endParaRPr>
                    </a:p>
                  </a:txBody>
                  <a:tcPr marL="68580" marR="68580" marT="0" marB="0"/>
                </a:tc>
                <a:tc>
                  <a:txBody>
                    <a:bodyPr/>
                    <a:lstStyle/>
                    <a:p>
                      <a:pPr marL="0" marR="0" algn="l">
                        <a:spcBef>
                          <a:spcPts val="10"/>
                        </a:spcBef>
                        <a:spcAft>
                          <a:spcPts val="10"/>
                        </a:spcAft>
                      </a:pPr>
                      <a:r>
                        <a:rPr lang="en-US" sz="1200">
                          <a:effectLst/>
                        </a:rPr>
                        <a:t>A score of 3:</a:t>
                      </a:r>
                    </a:p>
                    <a:p>
                      <a:pPr marL="342900" marR="0" lvl="0" indent="-342900" algn="l">
                        <a:spcBef>
                          <a:spcPts val="10"/>
                        </a:spcBef>
                        <a:spcAft>
                          <a:spcPts val="10"/>
                        </a:spcAft>
                        <a:buFont typeface="Symbol"/>
                        <a:buChar char=""/>
                      </a:pPr>
                      <a:r>
                        <a:rPr lang="en-US" sz="1200">
                          <a:effectLst/>
                        </a:rPr>
                        <a:t>Claim is explicitly and clearly stated </a:t>
                      </a:r>
                    </a:p>
                    <a:p>
                      <a:pPr marL="457200" marR="0" algn="l">
                        <a:spcBef>
                          <a:spcPts val="10"/>
                        </a:spcBef>
                        <a:spcAft>
                          <a:spcPts val="10"/>
                        </a:spcAft>
                      </a:pPr>
                      <a:r>
                        <a:rPr lang="en-US" sz="1200">
                          <a:effectLst/>
                        </a:rPr>
                        <a:t> </a:t>
                      </a:r>
                    </a:p>
                    <a:p>
                      <a:pPr marL="0" marR="0" algn="l">
                        <a:spcBef>
                          <a:spcPts val="10"/>
                        </a:spcBef>
                        <a:spcAft>
                          <a:spcPts val="10"/>
                        </a:spcAft>
                      </a:pPr>
                      <a:r>
                        <a:rPr lang="en-US" sz="1200">
                          <a:effectLst/>
                        </a:rPr>
                        <a:t>A score of 2: </a:t>
                      </a:r>
                    </a:p>
                    <a:p>
                      <a:pPr marL="342900" marR="0" lvl="0" indent="-342900" algn="l">
                        <a:spcBef>
                          <a:spcPts val="10"/>
                        </a:spcBef>
                        <a:spcAft>
                          <a:spcPts val="10"/>
                        </a:spcAft>
                        <a:buFont typeface="Symbol"/>
                        <a:buChar char=""/>
                      </a:pPr>
                      <a:r>
                        <a:rPr lang="en-US" sz="1200">
                          <a:effectLst/>
                        </a:rPr>
                        <a:t>Claim is partially stated or unfocused  </a:t>
                      </a:r>
                    </a:p>
                    <a:p>
                      <a:pPr marL="457200" marR="0" algn="l">
                        <a:spcBef>
                          <a:spcPts val="10"/>
                        </a:spcBef>
                        <a:spcAft>
                          <a:spcPts val="10"/>
                        </a:spcAft>
                      </a:pPr>
                      <a:r>
                        <a:rPr lang="en-US" sz="1200">
                          <a:effectLst/>
                        </a:rPr>
                        <a:t> </a:t>
                      </a:r>
                    </a:p>
                    <a:p>
                      <a:pPr marL="0" marR="0" algn="l">
                        <a:spcBef>
                          <a:spcPts val="10"/>
                        </a:spcBef>
                        <a:spcAft>
                          <a:spcPts val="10"/>
                        </a:spcAft>
                      </a:pPr>
                      <a:r>
                        <a:rPr lang="en-US" sz="1200">
                          <a:effectLst/>
                        </a:rPr>
                        <a:t>A score of 1:  </a:t>
                      </a:r>
                    </a:p>
                    <a:p>
                      <a:pPr marL="342900" marR="0" lvl="0" indent="-342900" algn="l">
                        <a:spcBef>
                          <a:spcPts val="10"/>
                        </a:spcBef>
                        <a:spcAft>
                          <a:spcPts val="10"/>
                        </a:spcAft>
                        <a:buFont typeface="Symbol"/>
                        <a:buChar char=""/>
                      </a:pPr>
                      <a:r>
                        <a:rPr lang="en-US" sz="1200">
                          <a:effectLst/>
                        </a:rPr>
                        <a:t>Claim is confusing </a:t>
                      </a:r>
                    </a:p>
                    <a:p>
                      <a:pPr marL="457200" marR="0" algn="l">
                        <a:spcBef>
                          <a:spcPts val="10"/>
                        </a:spcBef>
                        <a:spcAft>
                          <a:spcPts val="10"/>
                        </a:spcAft>
                      </a:pPr>
                      <a:r>
                        <a:rPr lang="en-US" sz="1200">
                          <a:effectLst/>
                        </a:rPr>
                        <a:t> </a:t>
                      </a:r>
                    </a:p>
                    <a:p>
                      <a:pPr marL="0" marR="0" algn="l">
                        <a:spcBef>
                          <a:spcPts val="10"/>
                        </a:spcBef>
                        <a:spcAft>
                          <a:spcPts val="10"/>
                        </a:spcAft>
                      </a:pPr>
                      <a:r>
                        <a:rPr lang="en-US" sz="1200">
                          <a:effectLst/>
                        </a:rPr>
                        <a:t>A score of 0:  </a:t>
                      </a:r>
                    </a:p>
                    <a:p>
                      <a:pPr marL="342900" marR="0" lvl="0" indent="-342900" algn="l">
                        <a:spcBef>
                          <a:spcPts val="10"/>
                        </a:spcBef>
                        <a:spcAft>
                          <a:spcPts val="10"/>
                        </a:spcAft>
                        <a:buFont typeface="Symbol"/>
                        <a:buChar char=""/>
                      </a:pPr>
                      <a:r>
                        <a:rPr lang="en-US" sz="1200">
                          <a:effectLst/>
                        </a:rPr>
                        <a:t>Claim is missing</a:t>
                      </a:r>
                    </a:p>
                    <a:p>
                      <a:pPr marL="0" marR="0" algn="l">
                        <a:spcBef>
                          <a:spcPts val="10"/>
                        </a:spcBef>
                        <a:spcAft>
                          <a:spcPts val="10"/>
                        </a:spcAft>
                      </a:pPr>
                      <a:r>
                        <a:rPr lang="en-US" sz="1200">
                          <a:effectLst/>
                        </a:rPr>
                        <a:t> </a:t>
                      </a:r>
                      <a:endParaRPr lang="en-US" sz="1200">
                        <a:effectLst/>
                        <a:latin typeface="Cambria"/>
                        <a:ea typeface="Times New Roman"/>
                        <a:cs typeface="Times New Roman"/>
                      </a:endParaRPr>
                    </a:p>
                  </a:txBody>
                  <a:tcPr marL="68580" marR="68580" marT="0" marB="0"/>
                </a:tc>
                <a:tc>
                  <a:txBody>
                    <a:bodyPr/>
                    <a:lstStyle/>
                    <a:p>
                      <a:pPr marL="0" marR="0" algn="l">
                        <a:spcBef>
                          <a:spcPts val="10"/>
                        </a:spcBef>
                        <a:spcAft>
                          <a:spcPts val="10"/>
                        </a:spcAft>
                      </a:pPr>
                      <a:r>
                        <a:rPr lang="en-US" sz="1200" dirty="0">
                          <a:effectLst/>
                        </a:rPr>
                        <a:t>3:  “I think the use of cell phones in a school should not only be allowed, but it should be encouraged”</a:t>
                      </a:r>
                    </a:p>
                    <a:p>
                      <a:pPr marL="0" marR="0" algn="l">
                        <a:spcBef>
                          <a:spcPts val="10"/>
                        </a:spcBef>
                        <a:spcAft>
                          <a:spcPts val="10"/>
                        </a:spcAft>
                      </a:pPr>
                      <a:r>
                        <a:rPr lang="en-US" sz="1200" dirty="0">
                          <a:effectLst/>
                        </a:rPr>
                        <a:t> </a:t>
                      </a:r>
                    </a:p>
                    <a:p>
                      <a:pPr marL="0" marR="0" algn="l">
                        <a:spcBef>
                          <a:spcPts val="10"/>
                        </a:spcBef>
                        <a:spcAft>
                          <a:spcPts val="10"/>
                        </a:spcAft>
                      </a:pPr>
                      <a:r>
                        <a:rPr lang="en-US" sz="1200" dirty="0">
                          <a:effectLst/>
                        </a:rPr>
                        <a:t>2:  “smart phones can be used for such great things in the class room”</a:t>
                      </a:r>
                    </a:p>
                    <a:p>
                      <a:pPr marL="0" marR="0" algn="l">
                        <a:spcBef>
                          <a:spcPts val="10"/>
                        </a:spcBef>
                        <a:spcAft>
                          <a:spcPts val="10"/>
                        </a:spcAft>
                      </a:pPr>
                      <a:r>
                        <a:rPr lang="en-US" sz="1200" dirty="0">
                          <a:effectLst/>
                        </a:rPr>
                        <a:t> </a:t>
                      </a:r>
                    </a:p>
                    <a:p>
                      <a:pPr marL="0" marR="0" algn="l">
                        <a:spcBef>
                          <a:spcPts val="10"/>
                        </a:spcBef>
                        <a:spcAft>
                          <a:spcPts val="10"/>
                        </a:spcAft>
                      </a:pPr>
                      <a:r>
                        <a:rPr lang="en-US" sz="1200" dirty="0">
                          <a:effectLst/>
                        </a:rPr>
                        <a:t> </a:t>
                      </a:r>
                    </a:p>
                    <a:p>
                      <a:pPr marL="0" marR="0" algn="l">
                        <a:spcBef>
                          <a:spcPts val="10"/>
                        </a:spcBef>
                        <a:spcAft>
                          <a:spcPts val="10"/>
                        </a:spcAft>
                      </a:pPr>
                      <a:r>
                        <a:rPr lang="en-US" sz="1200" dirty="0">
                          <a:effectLst/>
                        </a:rPr>
                        <a:t>1: “I believe that smart phones can be good if they’re used for the right reasons”</a:t>
                      </a:r>
                      <a:endParaRPr lang="en-US" sz="1200" dirty="0">
                        <a:effectLst/>
                        <a:latin typeface="Cambria"/>
                        <a:ea typeface="Times New Roman"/>
                        <a:cs typeface="Times New Roman"/>
                      </a:endParaRPr>
                    </a:p>
                  </a:txBody>
                  <a:tcPr marL="68580" marR="68580" marT="0" marB="0"/>
                </a:tc>
              </a:tr>
            </a:tbl>
          </a:graphicData>
        </a:graphic>
      </p:graphicFrame>
    </p:spTree>
    <p:extLst>
      <p:ext uri="{BB962C8B-B14F-4D97-AF65-F5344CB8AC3E}">
        <p14:creationId xmlns:p14="http://schemas.microsoft.com/office/powerpoint/2010/main" val="41732908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Moves studied</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878907312"/>
              </p:ext>
            </p:extLst>
          </p:nvPr>
        </p:nvGraphicFramePr>
        <p:xfrm>
          <a:off x="228599" y="1524001"/>
          <a:ext cx="8390891" cy="5227320"/>
        </p:xfrm>
        <a:graphic>
          <a:graphicData uri="http://schemas.openxmlformats.org/drawingml/2006/table">
            <a:tbl>
              <a:tblPr firstRow="1" firstCol="1" bandRow="1">
                <a:tableStyleId>{5C22544A-7EE6-4342-B048-85BDC9FD1C3A}</a:tableStyleId>
              </a:tblPr>
              <a:tblGrid>
                <a:gridCol w="2362201"/>
                <a:gridCol w="3330769"/>
                <a:gridCol w="2697921"/>
              </a:tblGrid>
              <a:tr h="396241">
                <a:tc>
                  <a:txBody>
                    <a:bodyPr/>
                    <a:lstStyle/>
                    <a:p>
                      <a:pPr marL="0" marR="0" algn="ctr">
                        <a:spcBef>
                          <a:spcPts val="10"/>
                        </a:spcBef>
                        <a:spcAft>
                          <a:spcPts val="10"/>
                        </a:spcAft>
                      </a:pPr>
                      <a:r>
                        <a:rPr lang="en-US" sz="1200">
                          <a:effectLst/>
                        </a:rPr>
                        <a:t>MOVES</a:t>
                      </a:r>
                    </a:p>
                    <a:p>
                      <a:pPr marL="0" marR="0" algn="ctr">
                        <a:spcBef>
                          <a:spcPts val="10"/>
                        </a:spcBef>
                        <a:spcAft>
                          <a:spcPts val="10"/>
                        </a:spcAft>
                      </a:pPr>
                      <a:r>
                        <a:rPr lang="en-US" sz="1200">
                          <a:effectLst/>
                        </a:rPr>
                        <a:t> </a:t>
                      </a:r>
                    </a:p>
                    <a:p>
                      <a:pPr marL="0" marR="0" algn="ctr">
                        <a:spcBef>
                          <a:spcPts val="10"/>
                        </a:spcBef>
                        <a:spcAft>
                          <a:spcPts val="10"/>
                        </a:spcAft>
                      </a:pPr>
                      <a:r>
                        <a:rPr lang="en-US" sz="1200">
                          <a:effectLst/>
                        </a:rPr>
                        <a:t> </a:t>
                      </a:r>
                      <a:endParaRPr lang="en-US" sz="1200">
                        <a:effectLst/>
                        <a:latin typeface="Cambria"/>
                        <a:ea typeface="Times New Roman"/>
                        <a:cs typeface="Times New Roman"/>
                      </a:endParaRPr>
                    </a:p>
                  </a:txBody>
                  <a:tcPr marL="68580" marR="68580" marT="0" marB="0"/>
                </a:tc>
                <a:tc>
                  <a:txBody>
                    <a:bodyPr/>
                    <a:lstStyle/>
                    <a:p>
                      <a:pPr marL="0" marR="0" algn="ctr">
                        <a:spcBef>
                          <a:spcPts val="10"/>
                        </a:spcBef>
                        <a:spcAft>
                          <a:spcPts val="10"/>
                        </a:spcAft>
                      </a:pPr>
                      <a:r>
                        <a:rPr lang="en-US" sz="1200">
                          <a:effectLst/>
                        </a:rPr>
                        <a:t>Scores</a:t>
                      </a:r>
                      <a:endParaRPr lang="en-US" sz="1200">
                        <a:effectLst/>
                        <a:latin typeface="Cambria"/>
                        <a:ea typeface="Times New Roman"/>
                        <a:cs typeface="Times New Roman"/>
                      </a:endParaRPr>
                    </a:p>
                  </a:txBody>
                  <a:tcPr marL="68580" marR="68580" marT="0" marB="0"/>
                </a:tc>
                <a:tc>
                  <a:txBody>
                    <a:bodyPr/>
                    <a:lstStyle/>
                    <a:p>
                      <a:pPr marL="0" marR="0" algn="ctr">
                        <a:spcBef>
                          <a:spcPts val="10"/>
                        </a:spcBef>
                        <a:spcAft>
                          <a:spcPts val="10"/>
                        </a:spcAft>
                      </a:pPr>
                      <a:r>
                        <a:rPr lang="en-US" sz="1200">
                          <a:effectLst/>
                        </a:rPr>
                        <a:t>Anchor Moves</a:t>
                      </a:r>
                      <a:endParaRPr lang="en-US" sz="1200">
                        <a:effectLst/>
                        <a:latin typeface="Cambria"/>
                        <a:ea typeface="Times New Roman"/>
                        <a:cs typeface="Times New Roman"/>
                      </a:endParaRPr>
                    </a:p>
                  </a:txBody>
                  <a:tcPr marL="68580" marR="68580" marT="0" marB="0"/>
                </a:tc>
              </a:tr>
              <a:tr h="4480560">
                <a:tc>
                  <a:txBody>
                    <a:bodyPr/>
                    <a:lstStyle/>
                    <a:p>
                      <a:pPr marL="0" marR="0" algn="l">
                        <a:spcBef>
                          <a:spcPts val="10"/>
                        </a:spcBef>
                        <a:spcAft>
                          <a:spcPts val="10"/>
                        </a:spcAft>
                      </a:pPr>
                      <a:r>
                        <a:rPr lang="en-US" sz="1600" dirty="0">
                          <a:effectLst/>
                        </a:rPr>
                        <a:t>Major Claim </a:t>
                      </a:r>
                    </a:p>
                    <a:p>
                      <a:pPr marL="0" marR="0" algn="l">
                        <a:spcBef>
                          <a:spcPts val="10"/>
                        </a:spcBef>
                        <a:spcAft>
                          <a:spcPts val="10"/>
                        </a:spcAft>
                      </a:pPr>
                      <a:r>
                        <a:rPr lang="en-US" sz="1600" dirty="0">
                          <a:effectLst/>
                        </a:rPr>
                        <a:t> </a:t>
                      </a:r>
                      <a:endParaRPr lang="en-US" sz="1600" dirty="0" smtClean="0">
                        <a:effectLst/>
                      </a:endParaRPr>
                    </a:p>
                    <a:p>
                      <a:pPr marL="0" marR="0" algn="l">
                        <a:spcBef>
                          <a:spcPts val="10"/>
                        </a:spcBef>
                        <a:spcAft>
                          <a:spcPts val="10"/>
                        </a:spcAft>
                      </a:pPr>
                      <a:r>
                        <a:rPr lang="en-US" sz="1600" dirty="0" smtClean="0">
                          <a:effectLst/>
                        </a:rPr>
                        <a:t>Counterclaims</a:t>
                      </a:r>
                    </a:p>
                    <a:p>
                      <a:pPr marL="0" marR="0" algn="l">
                        <a:spcBef>
                          <a:spcPts val="10"/>
                        </a:spcBef>
                        <a:spcAft>
                          <a:spcPts val="10"/>
                        </a:spcAft>
                      </a:pPr>
                      <a:endParaRPr lang="en-US" sz="1600" dirty="0" smtClean="0">
                        <a:effectLst/>
                      </a:endParaRPr>
                    </a:p>
                    <a:p>
                      <a:pPr marL="0" marR="0" algn="l">
                        <a:spcBef>
                          <a:spcPts val="10"/>
                        </a:spcBef>
                        <a:spcAft>
                          <a:spcPts val="10"/>
                        </a:spcAft>
                      </a:pPr>
                      <a:r>
                        <a:rPr lang="en-US" sz="1600" dirty="0" smtClean="0">
                          <a:effectLst/>
                        </a:rPr>
                        <a:t>Use and Reasoning with Evidence</a:t>
                      </a:r>
                    </a:p>
                    <a:p>
                      <a:pPr marL="0" marR="0" algn="l">
                        <a:spcBef>
                          <a:spcPts val="10"/>
                        </a:spcBef>
                        <a:spcAft>
                          <a:spcPts val="10"/>
                        </a:spcAft>
                      </a:pPr>
                      <a:endParaRPr lang="en-US" sz="1600" dirty="0" smtClean="0">
                        <a:effectLst/>
                      </a:endParaRPr>
                    </a:p>
                    <a:p>
                      <a:pPr marL="0" marR="0" algn="l">
                        <a:spcBef>
                          <a:spcPts val="10"/>
                        </a:spcBef>
                        <a:spcAft>
                          <a:spcPts val="10"/>
                        </a:spcAft>
                      </a:pPr>
                      <a:r>
                        <a:rPr lang="en-US" sz="1600" dirty="0" smtClean="0">
                          <a:effectLst/>
                        </a:rPr>
                        <a:t>Use of Values appropriate </a:t>
                      </a:r>
                      <a:r>
                        <a:rPr lang="en-US" sz="1600" baseline="0" dirty="0" smtClean="0">
                          <a:effectLst/>
                        </a:rPr>
                        <a:t> for audience</a:t>
                      </a:r>
                    </a:p>
                    <a:p>
                      <a:pPr marL="0" marR="0" algn="l">
                        <a:spcBef>
                          <a:spcPts val="10"/>
                        </a:spcBef>
                        <a:spcAft>
                          <a:spcPts val="10"/>
                        </a:spcAft>
                      </a:pPr>
                      <a:endParaRPr lang="en-US" sz="1600" baseline="0" dirty="0" smtClean="0">
                        <a:effectLst/>
                      </a:endParaRPr>
                    </a:p>
                    <a:p>
                      <a:pPr marL="0" marR="0" algn="l">
                        <a:spcBef>
                          <a:spcPts val="10"/>
                        </a:spcBef>
                        <a:spcAft>
                          <a:spcPts val="10"/>
                        </a:spcAft>
                      </a:pPr>
                      <a:r>
                        <a:rPr lang="en-US" sz="1600" baseline="0" dirty="0" smtClean="0">
                          <a:effectLst/>
                        </a:rPr>
                        <a:t>Use of affect appropriate to audience</a:t>
                      </a:r>
                    </a:p>
                    <a:p>
                      <a:pPr marL="0" marR="0" algn="l">
                        <a:spcBef>
                          <a:spcPts val="10"/>
                        </a:spcBef>
                        <a:spcAft>
                          <a:spcPts val="10"/>
                        </a:spcAft>
                      </a:pPr>
                      <a:endParaRPr lang="en-US" sz="1600" baseline="0" dirty="0" smtClean="0">
                        <a:effectLst/>
                      </a:endParaRPr>
                    </a:p>
                    <a:p>
                      <a:pPr marL="0" marR="0" algn="l">
                        <a:spcBef>
                          <a:spcPts val="10"/>
                        </a:spcBef>
                        <a:spcAft>
                          <a:spcPts val="10"/>
                        </a:spcAft>
                      </a:pPr>
                      <a:r>
                        <a:rPr lang="en-US" sz="1600" baseline="0" dirty="0" smtClean="0">
                          <a:effectLst/>
                        </a:rPr>
                        <a:t>Implications</a:t>
                      </a:r>
                    </a:p>
                    <a:p>
                      <a:pPr marL="0" marR="0" algn="l">
                        <a:spcBef>
                          <a:spcPts val="10"/>
                        </a:spcBef>
                        <a:spcAft>
                          <a:spcPts val="10"/>
                        </a:spcAft>
                      </a:pPr>
                      <a:endParaRPr lang="en-US" sz="1600" baseline="0" dirty="0" smtClean="0">
                        <a:effectLst/>
                      </a:endParaRPr>
                    </a:p>
                    <a:p>
                      <a:pPr marL="0" marR="0" algn="l">
                        <a:spcBef>
                          <a:spcPts val="10"/>
                        </a:spcBef>
                        <a:spcAft>
                          <a:spcPts val="10"/>
                        </a:spcAft>
                      </a:pPr>
                      <a:r>
                        <a:rPr lang="en-US" sz="1600" baseline="0" dirty="0" smtClean="0">
                          <a:effectLst/>
                        </a:rPr>
                        <a:t>Conclusion</a:t>
                      </a:r>
                    </a:p>
                    <a:p>
                      <a:pPr marL="0" marR="0" algn="l">
                        <a:spcBef>
                          <a:spcPts val="10"/>
                        </a:spcBef>
                        <a:spcAft>
                          <a:spcPts val="10"/>
                        </a:spcAft>
                      </a:pPr>
                      <a:endParaRPr lang="en-US" sz="1200" baseline="0" dirty="0" smtClean="0">
                        <a:effectLst/>
                      </a:endParaRPr>
                    </a:p>
                    <a:p>
                      <a:pPr marL="0" marR="0" algn="l">
                        <a:spcBef>
                          <a:spcPts val="10"/>
                        </a:spcBef>
                        <a:spcAft>
                          <a:spcPts val="10"/>
                        </a:spcAft>
                      </a:pPr>
                      <a:endParaRPr lang="en-US" sz="1200" dirty="0">
                        <a:effectLst/>
                      </a:endParaRPr>
                    </a:p>
                    <a:p>
                      <a:pPr marL="0" marR="0" algn="l">
                        <a:spcBef>
                          <a:spcPts val="10"/>
                        </a:spcBef>
                        <a:spcAft>
                          <a:spcPts val="10"/>
                        </a:spcAft>
                      </a:pPr>
                      <a:r>
                        <a:rPr lang="en-US" sz="1200" dirty="0">
                          <a:effectLst/>
                        </a:rPr>
                        <a:t> </a:t>
                      </a:r>
                    </a:p>
                    <a:p>
                      <a:pPr marL="0" marR="0" algn="l">
                        <a:spcBef>
                          <a:spcPts val="10"/>
                        </a:spcBef>
                        <a:spcAft>
                          <a:spcPts val="10"/>
                        </a:spcAft>
                      </a:pPr>
                      <a:r>
                        <a:rPr lang="en-US" sz="1200" dirty="0">
                          <a:effectLst/>
                        </a:rPr>
                        <a:t> </a:t>
                      </a:r>
                      <a:endParaRPr lang="en-US" sz="1200" dirty="0">
                        <a:effectLst/>
                        <a:latin typeface="Cambria"/>
                        <a:ea typeface="Times New Roman"/>
                        <a:cs typeface="Times New Roman"/>
                      </a:endParaRPr>
                    </a:p>
                  </a:txBody>
                  <a:tcPr marL="68580" marR="68580" marT="0" marB="0"/>
                </a:tc>
                <a:tc>
                  <a:txBody>
                    <a:bodyPr/>
                    <a:lstStyle/>
                    <a:p>
                      <a:pPr marL="0" marR="0" algn="l">
                        <a:spcBef>
                          <a:spcPts val="10"/>
                        </a:spcBef>
                        <a:spcAft>
                          <a:spcPts val="10"/>
                        </a:spcAft>
                      </a:pPr>
                      <a:r>
                        <a:rPr lang="en-US" sz="1200" dirty="0">
                          <a:effectLst/>
                        </a:rPr>
                        <a:t>A score of 3:</a:t>
                      </a:r>
                    </a:p>
                    <a:p>
                      <a:pPr marL="457200" marR="0" algn="l">
                        <a:spcBef>
                          <a:spcPts val="10"/>
                        </a:spcBef>
                        <a:spcAft>
                          <a:spcPts val="10"/>
                        </a:spcAft>
                      </a:pPr>
                      <a:r>
                        <a:rPr lang="en-US" sz="1200" dirty="0">
                          <a:effectLst/>
                        </a:rPr>
                        <a:t> </a:t>
                      </a:r>
                    </a:p>
                    <a:p>
                      <a:pPr marL="0" marR="0" algn="l">
                        <a:spcBef>
                          <a:spcPts val="10"/>
                        </a:spcBef>
                        <a:spcAft>
                          <a:spcPts val="10"/>
                        </a:spcAft>
                      </a:pPr>
                      <a:r>
                        <a:rPr lang="en-US" sz="1200" dirty="0">
                          <a:effectLst/>
                        </a:rPr>
                        <a:t>A score of 2: </a:t>
                      </a:r>
                    </a:p>
                    <a:p>
                      <a:pPr marL="457200" marR="0" algn="l">
                        <a:spcBef>
                          <a:spcPts val="10"/>
                        </a:spcBef>
                        <a:spcAft>
                          <a:spcPts val="10"/>
                        </a:spcAft>
                      </a:pPr>
                      <a:r>
                        <a:rPr lang="en-US" sz="1200" dirty="0">
                          <a:effectLst/>
                        </a:rPr>
                        <a:t> </a:t>
                      </a:r>
                    </a:p>
                    <a:p>
                      <a:pPr marL="0" marR="0" algn="l">
                        <a:spcBef>
                          <a:spcPts val="10"/>
                        </a:spcBef>
                        <a:spcAft>
                          <a:spcPts val="10"/>
                        </a:spcAft>
                      </a:pPr>
                      <a:r>
                        <a:rPr lang="en-US" sz="1200" dirty="0">
                          <a:effectLst/>
                        </a:rPr>
                        <a:t>A score of 1:  </a:t>
                      </a:r>
                    </a:p>
                    <a:p>
                      <a:pPr marL="457200" marR="0" algn="l">
                        <a:spcBef>
                          <a:spcPts val="10"/>
                        </a:spcBef>
                        <a:spcAft>
                          <a:spcPts val="10"/>
                        </a:spcAft>
                      </a:pPr>
                      <a:r>
                        <a:rPr lang="en-US" sz="1200" dirty="0">
                          <a:effectLst/>
                        </a:rPr>
                        <a:t> </a:t>
                      </a:r>
                    </a:p>
                    <a:p>
                      <a:pPr marL="0" marR="0" algn="l">
                        <a:spcBef>
                          <a:spcPts val="10"/>
                        </a:spcBef>
                        <a:spcAft>
                          <a:spcPts val="10"/>
                        </a:spcAft>
                      </a:pPr>
                      <a:r>
                        <a:rPr lang="en-US" sz="1200" dirty="0">
                          <a:effectLst/>
                        </a:rPr>
                        <a:t>A score of 0:  </a:t>
                      </a:r>
                    </a:p>
                    <a:p>
                      <a:pPr marL="0" marR="0" algn="l">
                        <a:spcBef>
                          <a:spcPts val="10"/>
                        </a:spcBef>
                        <a:spcAft>
                          <a:spcPts val="10"/>
                        </a:spcAft>
                      </a:pPr>
                      <a:r>
                        <a:rPr lang="en-US" sz="1200" dirty="0">
                          <a:effectLst/>
                        </a:rPr>
                        <a:t> </a:t>
                      </a:r>
                      <a:endParaRPr lang="en-US" sz="1200" dirty="0">
                        <a:effectLst/>
                        <a:latin typeface="Cambria"/>
                        <a:ea typeface="Times New Roman"/>
                        <a:cs typeface="Times New Roman"/>
                      </a:endParaRPr>
                    </a:p>
                  </a:txBody>
                  <a:tcPr marL="68580" marR="68580" marT="0" marB="0"/>
                </a:tc>
                <a:tc>
                  <a:txBody>
                    <a:bodyPr/>
                    <a:lstStyle/>
                    <a:p>
                      <a:pPr marL="0" marR="0" algn="l">
                        <a:spcBef>
                          <a:spcPts val="10"/>
                        </a:spcBef>
                        <a:spcAft>
                          <a:spcPts val="10"/>
                        </a:spcAft>
                      </a:pPr>
                      <a:endParaRPr lang="en-US" sz="1200" dirty="0">
                        <a:effectLst/>
                        <a:latin typeface="Cambria"/>
                        <a:ea typeface="Times New Roman"/>
                        <a:cs typeface="Times New Roman"/>
                      </a:endParaRPr>
                    </a:p>
                  </a:txBody>
                  <a:tcPr marL="68580" marR="68580" marT="0" marB="0"/>
                </a:tc>
              </a:tr>
            </a:tbl>
          </a:graphicData>
        </a:graphic>
      </p:graphicFrame>
    </p:spTree>
    <p:extLst>
      <p:ext uri="{BB962C8B-B14F-4D97-AF65-F5344CB8AC3E}">
        <p14:creationId xmlns:p14="http://schemas.microsoft.com/office/powerpoint/2010/main" val="11591988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490276780"/>
              </p:ext>
            </p:extLst>
          </p:nvPr>
        </p:nvGraphicFramePr>
        <p:xfrm>
          <a:off x="228601" y="304801"/>
          <a:ext cx="7215723" cy="6248399"/>
        </p:xfrm>
        <a:graphic>
          <a:graphicData uri="http://schemas.openxmlformats.org/drawingml/2006/table">
            <a:tbl>
              <a:tblPr firstRow="1" firstCol="1" bandRow="1">
                <a:tableStyleId>{5C22544A-7EE6-4342-B048-85BDC9FD1C3A}</a:tableStyleId>
              </a:tblPr>
              <a:tblGrid>
                <a:gridCol w="1236689"/>
                <a:gridCol w="3658965"/>
                <a:gridCol w="2320069"/>
              </a:tblGrid>
              <a:tr h="3823653">
                <a:tc>
                  <a:txBody>
                    <a:bodyPr/>
                    <a:lstStyle/>
                    <a:p>
                      <a:pPr marL="0" marR="0" algn="l">
                        <a:spcBef>
                          <a:spcPts val="10"/>
                        </a:spcBef>
                        <a:spcAft>
                          <a:spcPts val="10"/>
                        </a:spcAft>
                      </a:pPr>
                      <a:r>
                        <a:rPr lang="en-US" sz="900" dirty="0">
                          <a:effectLst/>
                        </a:rPr>
                        <a:t>Use of Values appropriate for audience </a:t>
                      </a:r>
                    </a:p>
                    <a:p>
                      <a:pPr marL="0" marR="0" algn="l">
                        <a:spcBef>
                          <a:spcPts val="10"/>
                        </a:spcBef>
                        <a:spcAft>
                          <a:spcPts val="10"/>
                        </a:spcAft>
                      </a:pPr>
                      <a:r>
                        <a:rPr lang="en-US" sz="900" dirty="0">
                          <a:effectLst/>
                        </a:rPr>
                        <a:t> </a:t>
                      </a:r>
                    </a:p>
                    <a:p>
                      <a:pPr marL="0" marR="0" algn="l">
                        <a:spcBef>
                          <a:spcPts val="10"/>
                        </a:spcBef>
                        <a:spcAft>
                          <a:spcPts val="10"/>
                        </a:spcAft>
                      </a:pPr>
                      <a:r>
                        <a:rPr lang="en-US" sz="900" dirty="0">
                          <a:effectLst/>
                        </a:rPr>
                        <a:t> </a:t>
                      </a:r>
                    </a:p>
                    <a:p>
                      <a:pPr marL="0" marR="0" algn="l">
                        <a:spcBef>
                          <a:spcPts val="10"/>
                        </a:spcBef>
                        <a:spcAft>
                          <a:spcPts val="10"/>
                        </a:spcAft>
                      </a:pPr>
                      <a:r>
                        <a:rPr lang="en-US" sz="900" dirty="0">
                          <a:effectLst/>
                        </a:rPr>
                        <a:t> </a:t>
                      </a:r>
                    </a:p>
                    <a:p>
                      <a:pPr marL="0" marR="0" algn="l">
                        <a:spcBef>
                          <a:spcPts val="10"/>
                        </a:spcBef>
                        <a:spcAft>
                          <a:spcPts val="10"/>
                        </a:spcAft>
                      </a:pPr>
                      <a:r>
                        <a:rPr lang="en-US" sz="900" dirty="0">
                          <a:effectLst/>
                        </a:rPr>
                        <a:t> </a:t>
                      </a:r>
                      <a:endParaRPr lang="en-US" sz="900" dirty="0">
                        <a:effectLst/>
                        <a:latin typeface="Cambria"/>
                        <a:ea typeface="Times New Roman"/>
                        <a:cs typeface="Times New Roman"/>
                      </a:endParaRPr>
                    </a:p>
                  </a:txBody>
                  <a:tcPr marL="48606" marR="48606" marT="0" marB="0"/>
                </a:tc>
                <a:tc>
                  <a:txBody>
                    <a:bodyPr/>
                    <a:lstStyle/>
                    <a:p>
                      <a:pPr marL="0" marR="0" algn="l">
                        <a:spcBef>
                          <a:spcPts val="10"/>
                        </a:spcBef>
                        <a:spcAft>
                          <a:spcPts val="10"/>
                        </a:spcAft>
                      </a:pPr>
                      <a:r>
                        <a:rPr lang="en-US" sz="900" dirty="0">
                          <a:effectLst/>
                        </a:rPr>
                        <a:t>A score of 3:</a:t>
                      </a:r>
                    </a:p>
                    <a:p>
                      <a:pPr marL="0" marR="0" algn="l">
                        <a:spcBef>
                          <a:spcPts val="10"/>
                        </a:spcBef>
                        <a:spcAft>
                          <a:spcPts val="10"/>
                        </a:spcAft>
                      </a:pPr>
                      <a:r>
                        <a:rPr lang="en-US" sz="900" dirty="0">
                          <a:effectLst/>
                        </a:rPr>
                        <a:t> </a:t>
                      </a:r>
                    </a:p>
                    <a:p>
                      <a:pPr marL="342900" marR="0" lvl="0" indent="-342900" algn="l">
                        <a:spcBef>
                          <a:spcPts val="10"/>
                        </a:spcBef>
                        <a:spcAft>
                          <a:spcPts val="10"/>
                        </a:spcAft>
                        <a:buFont typeface="Wingdings"/>
                        <a:buChar char=""/>
                      </a:pPr>
                      <a:r>
                        <a:rPr lang="en-US" sz="900" dirty="0">
                          <a:effectLst/>
                        </a:rPr>
                        <a:t>Appropriately and explicitly uses ethical language such as “should” or audience or community norms (“we believe;” “people think”) or ethical examples as a form of reasoning appropriate for the audience.</a:t>
                      </a:r>
                    </a:p>
                    <a:p>
                      <a:pPr marL="228600" marR="0" algn="l">
                        <a:spcBef>
                          <a:spcPts val="10"/>
                        </a:spcBef>
                        <a:spcAft>
                          <a:spcPts val="10"/>
                        </a:spcAft>
                      </a:pPr>
                      <a:r>
                        <a:rPr lang="en-US" sz="900" dirty="0">
                          <a:effectLst/>
                        </a:rPr>
                        <a:t> </a:t>
                      </a:r>
                    </a:p>
                    <a:p>
                      <a:pPr marL="0" marR="0" algn="l">
                        <a:spcBef>
                          <a:spcPts val="10"/>
                        </a:spcBef>
                        <a:spcAft>
                          <a:spcPts val="10"/>
                        </a:spcAft>
                      </a:pPr>
                      <a:r>
                        <a:rPr lang="en-US" sz="900" dirty="0">
                          <a:effectLst/>
                        </a:rPr>
                        <a:t>A score of 2: </a:t>
                      </a:r>
                    </a:p>
                    <a:p>
                      <a:pPr marL="342900" marR="0" lvl="0" indent="-342900" algn="l">
                        <a:spcBef>
                          <a:spcPts val="10"/>
                        </a:spcBef>
                        <a:spcAft>
                          <a:spcPts val="10"/>
                        </a:spcAft>
                        <a:buFont typeface="Wingdings"/>
                        <a:buChar char=""/>
                      </a:pPr>
                      <a:r>
                        <a:rPr lang="en-US" sz="900" dirty="0" smtClean="0">
                          <a:effectLst/>
                        </a:rPr>
                        <a:t>Uses language or examples based on values, or norms with some connection to audience or community norms  appropriate for the audience.</a:t>
                      </a:r>
                    </a:p>
                    <a:p>
                      <a:pPr marL="228600" marR="0" algn="l">
                        <a:spcBef>
                          <a:spcPts val="10"/>
                        </a:spcBef>
                        <a:spcAft>
                          <a:spcPts val="10"/>
                        </a:spcAft>
                      </a:pPr>
                      <a:r>
                        <a:rPr lang="en-US" sz="900" dirty="0">
                          <a:effectLst/>
                        </a:rPr>
                        <a:t> </a:t>
                      </a:r>
                      <a:endParaRPr lang="en-US" sz="900" dirty="0" smtClean="0">
                        <a:effectLst/>
                      </a:endParaRPr>
                    </a:p>
                    <a:p>
                      <a:pPr marL="0" marR="0" algn="l">
                        <a:spcBef>
                          <a:spcPts val="10"/>
                        </a:spcBef>
                        <a:spcAft>
                          <a:spcPts val="10"/>
                        </a:spcAft>
                      </a:pPr>
                      <a:r>
                        <a:rPr lang="en-US" sz="900" dirty="0" smtClean="0">
                          <a:effectLst/>
                        </a:rPr>
                        <a:t>A score of 1:  </a:t>
                      </a:r>
                    </a:p>
                    <a:p>
                      <a:pPr marL="342900" marR="0" lvl="0" indent="-342900" algn="l">
                        <a:spcBef>
                          <a:spcPts val="10"/>
                        </a:spcBef>
                        <a:spcAft>
                          <a:spcPts val="10"/>
                        </a:spcAft>
                        <a:buFont typeface="Wingdings"/>
                        <a:buChar char=""/>
                      </a:pPr>
                      <a:r>
                        <a:rPr lang="en-US" sz="900" dirty="0" smtClean="0">
                          <a:effectLst/>
                        </a:rPr>
                        <a:t>Language </a:t>
                      </a:r>
                      <a:r>
                        <a:rPr lang="en-US" sz="900" dirty="0">
                          <a:effectLst/>
                        </a:rPr>
                        <a:t>or examples based on values or norms are confusing or inappropriate </a:t>
                      </a:r>
                    </a:p>
                    <a:p>
                      <a:pPr marL="228600" marR="0" algn="l">
                        <a:spcBef>
                          <a:spcPts val="10"/>
                        </a:spcBef>
                        <a:spcAft>
                          <a:spcPts val="10"/>
                        </a:spcAft>
                      </a:pPr>
                      <a:r>
                        <a:rPr lang="en-US" sz="900" dirty="0">
                          <a:effectLst/>
                        </a:rPr>
                        <a:t> </a:t>
                      </a:r>
                    </a:p>
                    <a:p>
                      <a:pPr marL="0" marR="0" algn="l">
                        <a:spcBef>
                          <a:spcPts val="10"/>
                        </a:spcBef>
                        <a:spcAft>
                          <a:spcPts val="10"/>
                        </a:spcAft>
                      </a:pPr>
                      <a:r>
                        <a:rPr lang="en-US" sz="900" dirty="0">
                          <a:effectLst/>
                        </a:rPr>
                        <a:t>A score of 0:  </a:t>
                      </a:r>
                    </a:p>
                    <a:p>
                      <a:pPr marL="342900" marR="0" lvl="0" indent="-342900" algn="l">
                        <a:spcBef>
                          <a:spcPts val="10"/>
                        </a:spcBef>
                        <a:spcAft>
                          <a:spcPts val="10"/>
                        </a:spcAft>
                        <a:buFont typeface="Symbol"/>
                        <a:buChar char=""/>
                      </a:pPr>
                      <a:r>
                        <a:rPr lang="en-US" sz="900" dirty="0">
                          <a:effectLst/>
                        </a:rPr>
                        <a:t>No use of ethical language or values</a:t>
                      </a:r>
                      <a:endParaRPr lang="en-US" sz="900" dirty="0">
                        <a:effectLst/>
                        <a:latin typeface="Cambria"/>
                        <a:ea typeface="Times New Roman"/>
                        <a:cs typeface="Times New Roman"/>
                      </a:endParaRPr>
                    </a:p>
                  </a:txBody>
                  <a:tcPr marL="48606" marR="48606" marT="0" marB="0"/>
                </a:tc>
                <a:tc>
                  <a:txBody>
                    <a:bodyPr/>
                    <a:lstStyle/>
                    <a:p>
                      <a:pPr marL="0" marR="0" algn="l">
                        <a:spcBef>
                          <a:spcPts val="10"/>
                        </a:spcBef>
                        <a:spcAft>
                          <a:spcPts val="10"/>
                        </a:spcAft>
                      </a:pPr>
                      <a:r>
                        <a:rPr lang="en-US" sz="900">
                          <a:effectLst/>
                        </a:rPr>
                        <a:t> </a:t>
                      </a:r>
                    </a:p>
                    <a:p>
                      <a:pPr marL="0" marR="0" algn="l">
                        <a:spcBef>
                          <a:spcPts val="10"/>
                        </a:spcBef>
                        <a:spcAft>
                          <a:spcPts val="10"/>
                        </a:spcAft>
                      </a:pPr>
                      <a:r>
                        <a:rPr lang="en-US" sz="900">
                          <a:effectLst/>
                        </a:rPr>
                        <a:t>3: “Using their cell phone to get homework done in school not only benefits them, it benefits the school as a community. A school’s foundation is its community and if people aren’t getting involved then the community is shot”</a:t>
                      </a:r>
                    </a:p>
                    <a:p>
                      <a:pPr marL="0" marR="0" algn="l">
                        <a:spcBef>
                          <a:spcPts val="10"/>
                        </a:spcBef>
                        <a:spcAft>
                          <a:spcPts val="10"/>
                        </a:spcAft>
                      </a:pPr>
                      <a:r>
                        <a:rPr lang="en-US" sz="900">
                          <a:effectLst/>
                        </a:rPr>
                        <a:t> </a:t>
                      </a:r>
                    </a:p>
                    <a:p>
                      <a:pPr marL="0" marR="0" algn="l">
                        <a:spcBef>
                          <a:spcPts val="10"/>
                        </a:spcBef>
                        <a:spcAft>
                          <a:spcPts val="10"/>
                        </a:spcAft>
                      </a:pPr>
                      <a:r>
                        <a:rPr lang="en-US" sz="900">
                          <a:effectLst/>
                        </a:rPr>
                        <a:t>2: “cell phones can help us </a:t>
                      </a:r>
                    </a:p>
                    <a:p>
                      <a:pPr marL="0" marR="0" algn="l">
                        <a:spcBef>
                          <a:spcPts val="10"/>
                        </a:spcBef>
                        <a:spcAft>
                          <a:spcPts val="10"/>
                        </a:spcAft>
                      </a:pPr>
                      <a:r>
                        <a:rPr lang="en-US" sz="900">
                          <a:effectLst/>
                        </a:rPr>
                        <a:t>students be more connected to our teachers” </a:t>
                      </a:r>
                    </a:p>
                    <a:p>
                      <a:pPr marL="0" marR="0" algn="l">
                        <a:spcBef>
                          <a:spcPts val="10"/>
                        </a:spcBef>
                        <a:spcAft>
                          <a:spcPts val="10"/>
                        </a:spcAft>
                      </a:pPr>
                      <a:r>
                        <a:rPr lang="en-US" sz="900">
                          <a:effectLst/>
                        </a:rPr>
                        <a:t> </a:t>
                      </a:r>
                    </a:p>
                    <a:p>
                      <a:pPr marL="0" marR="0" algn="l">
                        <a:spcBef>
                          <a:spcPts val="10"/>
                        </a:spcBef>
                        <a:spcAft>
                          <a:spcPts val="10"/>
                        </a:spcAft>
                      </a:pPr>
                      <a:r>
                        <a:rPr lang="en-US" sz="900">
                          <a:effectLst/>
                        </a:rPr>
                        <a:t>“students will have to do the right thing”</a:t>
                      </a:r>
                    </a:p>
                    <a:p>
                      <a:pPr marL="0" marR="0" algn="l">
                        <a:spcBef>
                          <a:spcPts val="10"/>
                        </a:spcBef>
                        <a:spcAft>
                          <a:spcPts val="10"/>
                        </a:spcAft>
                      </a:pPr>
                      <a:r>
                        <a:rPr lang="en-US" sz="900">
                          <a:effectLst/>
                        </a:rPr>
                        <a:t> </a:t>
                      </a:r>
                    </a:p>
                    <a:p>
                      <a:pPr marL="0" marR="0" algn="l">
                        <a:spcBef>
                          <a:spcPts val="10"/>
                        </a:spcBef>
                        <a:spcAft>
                          <a:spcPts val="10"/>
                        </a:spcAft>
                      </a:pPr>
                      <a:r>
                        <a:rPr lang="en-US" sz="900">
                          <a:effectLst/>
                        </a:rPr>
                        <a:t>1: “…can be good and bad…”</a:t>
                      </a:r>
                    </a:p>
                    <a:p>
                      <a:pPr marL="0" marR="0" algn="l">
                        <a:spcBef>
                          <a:spcPts val="10"/>
                        </a:spcBef>
                        <a:spcAft>
                          <a:spcPts val="10"/>
                        </a:spcAft>
                      </a:pPr>
                      <a:r>
                        <a:rPr lang="en-US" sz="900">
                          <a:effectLst/>
                        </a:rPr>
                        <a:t>   “teachers complain about…”</a:t>
                      </a:r>
                    </a:p>
                    <a:p>
                      <a:pPr marL="0" marR="0" algn="l">
                        <a:spcBef>
                          <a:spcPts val="10"/>
                        </a:spcBef>
                        <a:spcAft>
                          <a:spcPts val="10"/>
                        </a:spcAft>
                      </a:pPr>
                      <a:r>
                        <a:rPr lang="en-US" sz="900">
                          <a:effectLst/>
                        </a:rPr>
                        <a:t> </a:t>
                      </a:r>
                      <a:endParaRPr lang="en-US" sz="900">
                        <a:effectLst/>
                        <a:latin typeface="Cambria"/>
                        <a:ea typeface="Times New Roman"/>
                        <a:cs typeface="Times New Roman"/>
                      </a:endParaRPr>
                    </a:p>
                  </a:txBody>
                  <a:tcPr marL="48606" marR="48606" marT="0" marB="0"/>
                </a:tc>
              </a:tr>
              <a:tr h="2424746">
                <a:tc>
                  <a:txBody>
                    <a:bodyPr/>
                    <a:lstStyle/>
                    <a:p>
                      <a:pPr marL="0" marR="0" algn="l">
                        <a:spcBef>
                          <a:spcPts val="10"/>
                        </a:spcBef>
                        <a:spcAft>
                          <a:spcPts val="10"/>
                        </a:spcAft>
                      </a:pPr>
                      <a:r>
                        <a:rPr lang="en-US" sz="900">
                          <a:effectLst/>
                        </a:rPr>
                        <a:t>Use of affect appropriate to audience</a:t>
                      </a:r>
                    </a:p>
                    <a:p>
                      <a:pPr marL="0" marR="0" algn="l">
                        <a:spcBef>
                          <a:spcPts val="10"/>
                        </a:spcBef>
                        <a:spcAft>
                          <a:spcPts val="10"/>
                        </a:spcAft>
                      </a:pPr>
                      <a:r>
                        <a:rPr lang="en-US" sz="900">
                          <a:effectLst/>
                        </a:rPr>
                        <a:t> </a:t>
                      </a:r>
                    </a:p>
                    <a:p>
                      <a:pPr marL="0" marR="0" algn="l">
                        <a:spcBef>
                          <a:spcPts val="10"/>
                        </a:spcBef>
                        <a:spcAft>
                          <a:spcPts val="10"/>
                        </a:spcAft>
                      </a:pPr>
                      <a:r>
                        <a:rPr lang="en-US" sz="900">
                          <a:effectLst/>
                        </a:rPr>
                        <a:t> </a:t>
                      </a:r>
                    </a:p>
                    <a:p>
                      <a:pPr marL="0" marR="0" algn="l">
                        <a:spcBef>
                          <a:spcPts val="10"/>
                        </a:spcBef>
                        <a:spcAft>
                          <a:spcPts val="10"/>
                        </a:spcAft>
                      </a:pPr>
                      <a:r>
                        <a:rPr lang="en-US" sz="900">
                          <a:effectLst/>
                        </a:rPr>
                        <a:t> </a:t>
                      </a:r>
                    </a:p>
                    <a:p>
                      <a:pPr marL="0" marR="0" algn="l">
                        <a:spcBef>
                          <a:spcPts val="10"/>
                        </a:spcBef>
                        <a:spcAft>
                          <a:spcPts val="10"/>
                        </a:spcAft>
                      </a:pPr>
                      <a:r>
                        <a:rPr lang="en-US" sz="900">
                          <a:effectLst/>
                        </a:rPr>
                        <a:t> </a:t>
                      </a:r>
                      <a:endParaRPr lang="en-US" sz="900">
                        <a:effectLst/>
                        <a:latin typeface="Cambria"/>
                        <a:ea typeface="Times New Roman"/>
                        <a:cs typeface="Times New Roman"/>
                      </a:endParaRPr>
                    </a:p>
                  </a:txBody>
                  <a:tcPr marL="48606" marR="48606" marT="0" marB="0"/>
                </a:tc>
                <a:tc>
                  <a:txBody>
                    <a:bodyPr/>
                    <a:lstStyle/>
                    <a:p>
                      <a:pPr marL="0" marR="0" algn="l">
                        <a:spcBef>
                          <a:spcPts val="10"/>
                        </a:spcBef>
                        <a:spcAft>
                          <a:spcPts val="10"/>
                        </a:spcAft>
                      </a:pPr>
                      <a:r>
                        <a:rPr lang="en-US" sz="900" dirty="0">
                          <a:effectLst/>
                        </a:rPr>
                        <a:t>A score of 3:</a:t>
                      </a:r>
                    </a:p>
                    <a:p>
                      <a:pPr marL="0" marR="0" algn="l">
                        <a:spcBef>
                          <a:spcPts val="10"/>
                        </a:spcBef>
                        <a:spcAft>
                          <a:spcPts val="10"/>
                        </a:spcAft>
                      </a:pPr>
                      <a:r>
                        <a:rPr lang="en-US" sz="900" dirty="0">
                          <a:effectLst/>
                        </a:rPr>
                        <a:t> </a:t>
                      </a:r>
                    </a:p>
                    <a:p>
                      <a:pPr marL="342900" marR="0" lvl="0" indent="-342900" algn="l">
                        <a:spcBef>
                          <a:spcPts val="10"/>
                        </a:spcBef>
                        <a:spcAft>
                          <a:spcPts val="10"/>
                        </a:spcAft>
                        <a:buFont typeface="Wingdings"/>
                        <a:buChar char=""/>
                      </a:pPr>
                      <a:r>
                        <a:rPr lang="en-US" sz="900" dirty="0">
                          <a:effectLst/>
                        </a:rPr>
                        <a:t>Consistently (3+ times) and appropriately uses direct emotional language (such as humor, punctuation, emoticons) </a:t>
                      </a:r>
                      <a:r>
                        <a:rPr lang="en-US" sz="600" dirty="0">
                          <a:effectLst/>
                        </a:rPr>
                        <a:t> </a:t>
                      </a:r>
                      <a:r>
                        <a:rPr lang="en-US" sz="900" dirty="0">
                          <a:effectLst/>
                        </a:rPr>
                        <a:t>as form of reasoning appropriate for the audience</a:t>
                      </a:r>
                    </a:p>
                    <a:p>
                      <a:pPr marL="457200" marR="0" algn="l">
                        <a:spcBef>
                          <a:spcPts val="10"/>
                        </a:spcBef>
                        <a:spcAft>
                          <a:spcPts val="10"/>
                        </a:spcAft>
                      </a:pPr>
                      <a:r>
                        <a:rPr lang="en-US" sz="900" dirty="0">
                          <a:effectLst/>
                        </a:rPr>
                        <a:t> </a:t>
                      </a:r>
                    </a:p>
                    <a:p>
                      <a:pPr marL="0" marR="0" algn="l">
                        <a:spcBef>
                          <a:spcPts val="10"/>
                        </a:spcBef>
                        <a:spcAft>
                          <a:spcPts val="10"/>
                        </a:spcAft>
                      </a:pPr>
                      <a:r>
                        <a:rPr lang="en-US" sz="900" dirty="0">
                          <a:effectLst/>
                        </a:rPr>
                        <a:t>A score of 2: </a:t>
                      </a:r>
                    </a:p>
                    <a:p>
                      <a:pPr marL="342900" marR="0" lvl="0" indent="-342900" algn="l">
                        <a:spcBef>
                          <a:spcPts val="10"/>
                        </a:spcBef>
                        <a:spcAft>
                          <a:spcPts val="10"/>
                        </a:spcAft>
                        <a:buFont typeface="Wingdings"/>
                        <a:buChar char=""/>
                      </a:pPr>
                      <a:r>
                        <a:rPr lang="en-US" sz="900" dirty="0">
                          <a:effectLst/>
                        </a:rPr>
                        <a:t>Appropriately uses direct emotional language </a:t>
                      </a:r>
                    </a:p>
                    <a:p>
                      <a:pPr marL="0" marR="0" algn="l">
                        <a:spcBef>
                          <a:spcPts val="10"/>
                        </a:spcBef>
                        <a:spcAft>
                          <a:spcPts val="10"/>
                        </a:spcAft>
                      </a:pPr>
                      <a:r>
                        <a:rPr lang="en-US" sz="900" dirty="0">
                          <a:effectLst/>
                        </a:rPr>
                        <a:t> </a:t>
                      </a:r>
                    </a:p>
                    <a:p>
                      <a:pPr marL="0" marR="0" algn="l">
                        <a:spcBef>
                          <a:spcPts val="10"/>
                        </a:spcBef>
                        <a:spcAft>
                          <a:spcPts val="10"/>
                        </a:spcAft>
                      </a:pPr>
                      <a:r>
                        <a:rPr lang="en-US" sz="900" dirty="0">
                          <a:effectLst/>
                        </a:rPr>
                        <a:t>A score of 1:  </a:t>
                      </a:r>
                    </a:p>
                    <a:p>
                      <a:pPr marL="342900" marR="0" lvl="0" indent="-342900" algn="l">
                        <a:spcBef>
                          <a:spcPts val="10"/>
                        </a:spcBef>
                        <a:spcAft>
                          <a:spcPts val="10"/>
                        </a:spcAft>
                        <a:buFont typeface="Wingdings"/>
                        <a:buChar char=""/>
                      </a:pPr>
                      <a:r>
                        <a:rPr lang="en-US" sz="900" dirty="0">
                          <a:effectLst/>
                        </a:rPr>
                        <a:t>No use of audience</a:t>
                      </a:r>
                    </a:p>
                    <a:p>
                      <a:pPr marL="0" marR="0" algn="l">
                        <a:spcBef>
                          <a:spcPts val="10"/>
                        </a:spcBef>
                        <a:spcAft>
                          <a:spcPts val="10"/>
                        </a:spcAft>
                      </a:pPr>
                      <a:r>
                        <a:rPr lang="en-US" sz="900" dirty="0">
                          <a:effectLst/>
                        </a:rPr>
                        <a:t> </a:t>
                      </a:r>
                    </a:p>
                    <a:p>
                      <a:pPr marL="0" marR="0" algn="l">
                        <a:spcBef>
                          <a:spcPts val="10"/>
                        </a:spcBef>
                        <a:spcAft>
                          <a:spcPts val="10"/>
                        </a:spcAft>
                      </a:pPr>
                      <a:r>
                        <a:rPr lang="en-US" sz="900" dirty="0">
                          <a:effectLst/>
                        </a:rPr>
                        <a:t>A score of 0:  </a:t>
                      </a:r>
                    </a:p>
                    <a:p>
                      <a:pPr marL="342900" marR="0" lvl="0" indent="-342900" algn="l">
                        <a:spcBef>
                          <a:spcPts val="10"/>
                        </a:spcBef>
                        <a:spcAft>
                          <a:spcPts val="10"/>
                        </a:spcAft>
                        <a:buFont typeface="Symbol"/>
                        <a:buChar char=""/>
                      </a:pPr>
                      <a:r>
                        <a:rPr lang="en-US" sz="900" dirty="0">
                          <a:effectLst/>
                        </a:rPr>
                        <a:t>Use of affect is inappropriate for the audience</a:t>
                      </a:r>
                    </a:p>
                    <a:p>
                      <a:pPr marL="0" marR="0" algn="l">
                        <a:spcBef>
                          <a:spcPts val="10"/>
                        </a:spcBef>
                        <a:spcAft>
                          <a:spcPts val="10"/>
                        </a:spcAft>
                      </a:pPr>
                      <a:r>
                        <a:rPr lang="en-US" sz="900" dirty="0">
                          <a:effectLst/>
                        </a:rPr>
                        <a:t> </a:t>
                      </a:r>
                      <a:endParaRPr lang="en-US" sz="900" dirty="0">
                        <a:effectLst/>
                        <a:latin typeface="Cambria"/>
                        <a:ea typeface="Times New Roman"/>
                        <a:cs typeface="Times New Roman"/>
                      </a:endParaRPr>
                    </a:p>
                  </a:txBody>
                  <a:tcPr marL="48606" marR="48606" marT="0" marB="0"/>
                </a:tc>
                <a:tc>
                  <a:txBody>
                    <a:bodyPr/>
                    <a:lstStyle/>
                    <a:p>
                      <a:pPr marL="0" marR="0" algn="l">
                        <a:spcBef>
                          <a:spcPts val="10"/>
                        </a:spcBef>
                        <a:spcAft>
                          <a:spcPts val="10"/>
                        </a:spcAft>
                      </a:pPr>
                      <a:r>
                        <a:rPr lang="en-US" sz="900" dirty="0">
                          <a:effectLst/>
                        </a:rPr>
                        <a:t> </a:t>
                      </a:r>
                    </a:p>
                    <a:p>
                      <a:pPr marL="0" marR="0" algn="l">
                        <a:spcBef>
                          <a:spcPts val="10"/>
                        </a:spcBef>
                        <a:spcAft>
                          <a:spcPts val="10"/>
                        </a:spcAft>
                      </a:pPr>
                      <a:r>
                        <a:rPr lang="en-US" sz="900" dirty="0">
                          <a:effectLst/>
                        </a:rPr>
                        <a:t> </a:t>
                      </a:r>
                    </a:p>
                    <a:p>
                      <a:pPr marL="0" marR="0" algn="l">
                        <a:spcBef>
                          <a:spcPts val="10"/>
                        </a:spcBef>
                        <a:spcAft>
                          <a:spcPts val="10"/>
                        </a:spcAft>
                      </a:pPr>
                      <a:r>
                        <a:rPr lang="en-US" sz="900" dirty="0">
                          <a:effectLst/>
                        </a:rPr>
                        <a:t> </a:t>
                      </a:r>
                    </a:p>
                    <a:p>
                      <a:pPr marL="0" marR="0" algn="l">
                        <a:spcBef>
                          <a:spcPts val="10"/>
                        </a:spcBef>
                        <a:spcAft>
                          <a:spcPts val="10"/>
                        </a:spcAft>
                      </a:pPr>
                      <a:r>
                        <a:rPr lang="en-US" sz="900" dirty="0">
                          <a:effectLst/>
                        </a:rPr>
                        <a:t> </a:t>
                      </a:r>
                    </a:p>
                    <a:p>
                      <a:pPr marL="0" marR="0" algn="l">
                        <a:spcBef>
                          <a:spcPts val="10"/>
                        </a:spcBef>
                        <a:spcAft>
                          <a:spcPts val="10"/>
                        </a:spcAft>
                      </a:pPr>
                      <a:r>
                        <a:rPr lang="en-US" sz="900" dirty="0">
                          <a:effectLst/>
                        </a:rPr>
                        <a:t>1: “I feel that…” or “I know that…” (flat use of affect, no affect) </a:t>
                      </a:r>
                      <a:br>
                        <a:rPr lang="en-US" sz="900" dirty="0">
                          <a:effectLst/>
                        </a:rPr>
                      </a:br>
                      <a:endParaRPr lang="en-US" sz="900" dirty="0">
                        <a:effectLst/>
                      </a:endParaRPr>
                    </a:p>
                    <a:p>
                      <a:pPr marL="0" marR="0" algn="l">
                        <a:spcBef>
                          <a:spcPts val="10"/>
                        </a:spcBef>
                        <a:spcAft>
                          <a:spcPts val="10"/>
                        </a:spcAft>
                      </a:pPr>
                      <a:r>
                        <a:rPr lang="en-US" sz="900" dirty="0">
                          <a:effectLst/>
                        </a:rPr>
                        <a:t>0: “I think it’s cool” (inappropriate use</a:t>
                      </a:r>
                      <a:r>
                        <a:rPr lang="en-US" sz="600" dirty="0">
                          <a:effectLst/>
                        </a:rPr>
                        <a:t> </a:t>
                      </a:r>
                      <a:r>
                        <a:rPr lang="en-US" sz="900" dirty="0">
                          <a:effectLst/>
                        </a:rPr>
                        <a:t> for audience)</a:t>
                      </a:r>
                    </a:p>
                    <a:p>
                      <a:pPr marL="0" marR="0" algn="l">
                        <a:spcBef>
                          <a:spcPts val="10"/>
                        </a:spcBef>
                        <a:spcAft>
                          <a:spcPts val="10"/>
                        </a:spcAft>
                      </a:pPr>
                      <a:r>
                        <a:rPr lang="en-US" sz="900" dirty="0">
                          <a:effectLst/>
                        </a:rPr>
                        <a:t> </a:t>
                      </a:r>
                    </a:p>
                    <a:p>
                      <a:pPr marL="0" marR="0" algn="l">
                        <a:spcBef>
                          <a:spcPts val="10"/>
                        </a:spcBef>
                        <a:spcAft>
                          <a:spcPts val="10"/>
                        </a:spcAft>
                      </a:pPr>
                      <a:r>
                        <a:rPr lang="en-US" sz="900" dirty="0">
                          <a:effectLst/>
                        </a:rPr>
                        <a:t> </a:t>
                      </a:r>
                      <a:endParaRPr lang="en-US" sz="900" dirty="0">
                        <a:effectLst/>
                        <a:latin typeface="Cambria"/>
                        <a:ea typeface="Times New Roman"/>
                        <a:cs typeface="Times New Roman"/>
                      </a:endParaRPr>
                    </a:p>
                  </a:txBody>
                  <a:tcPr marL="48606" marR="48606" marT="0" marB="0"/>
                </a:tc>
              </a:tr>
            </a:tbl>
          </a:graphicData>
        </a:graphic>
      </p:graphicFrame>
      <p:sp>
        <p:nvSpPr>
          <p:cNvPr id="5" name="Rectangle 1"/>
          <p:cNvSpPr>
            <a:spLocks noChangeArrowheads="1"/>
          </p:cNvSpPr>
          <p:nvPr/>
        </p:nvSpPr>
        <p:spPr bwMode="auto">
          <a:xfrm>
            <a:off x="1725613" y="1522413"/>
            <a:ext cx="3017837" cy="7937"/>
          </a:xfrm>
          <a:prstGeom prst="rect">
            <a:avLst/>
          </a:prstGeom>
          <a:solidFill>
            <a:srgbClr val="000000"/>
          </a:solidFill>
          <a:ln w="9525">
            <a:solidFill>
              <a:schemeClr val="tx1"/>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67260349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Artifact study</a:t>
            </a:r>
            <a:endParaRPr lang="en-US" dirty="0"/>
          </a:p>
        </p:txBody>
      </p:sp>
      <p:sp>
        <p:nvSpPr>
          <p:cNvPr id="3" name="TextBox 2"/>
          <p:cNvSpPr txBox="1"/>
          <p:nvPr/>
        </p:nvSpPr>
        <p:spPr>
          <a:xfrm>
            <a:off x="304800" y="1752600"/>
            <a:ext cx="8610600" cy="4893647"/>
          </a:xfrm>
          <a:prstGeom prst="rect">
            <a:avLst/>
          </a:prstGeom>
          <a:noFill/>
        </p:spPr>
        <p:txBody>
          <a:bodyPr wrap="square" rtlCol="0">
            <a:spAutoFit/>
          </a:bodyPr>
          <a:lstStyle/>
          <a:p>
            <a:pPr lvl="0"/>
            <a:r>
              <a:rPr lang="en-US" sz="2400" dirty="0" smtClean="0">
                <a:solidFill>
                  <a:srgbClr val="C00000"/>
                </a:solidFill>
              </a:rPr>
              <a:t>STEP 1</a:t>
            </a:r>
          </a:p>
          <a:p>
            <a:pPr lvl="0"/>
            <a:r>
              <a:rPr lang="en-US" sz="2400" dirty="0" smtClean="0"/>
              <a:t>Each </a:t>
            </a:r>
            <a:r>
              <a:rPr lang="en-US" sz="2400" dirty="0"/>
              <a:t>participant shares artifact. </a:t>
            </a:r>
          </a:p>
          <a:p>
            <a:pPr marL="800100" lvl="1" indent="-342900">
              <a:buFont typeface="Wingdings" pitchFamily="2" charset="2"/>
              <a:buChar char="ü"/>
            </a:pPr>
            <a:r>
              <a:rPr lang="en-US" sz="2400" dirty="0"/>
              <a:t>What was the task?</a:t>
            </a:r>
          </a:p>
          <a:p>
            <a:pPr marL="800100" lvl="1" indent="-342900">
              <a:buFont typeface="Wingdings" pitchFamily="2" charset="2"/>
              <a:buChar char="ü"/>
            </a:pPr>
            <a:r>
              <a:rPr lang="en-US" sz="2400" dirty="0"/>
              <a:t>What reasoning do you see in the artifact?</a:t>
            </a:r>
          </a:p>
          <a:p>
            <a:pPr marL="800100" lvl="1" indent="-342900">
              <a:buFont typeface="Wingdings" pitchFamily="2" charset="2"/>
              <a:buChar char="ü"/>
            </a:pPr>
            <a:r>
              <a:rPr lang="en-US" sz="2400" dirty="0"/>
              <a:t>What would be qualities of the reasoning you do find</a:t>
            </a:r>
            <a:r>
              <a:rPr lang="en-US" sz="2400" dirty="0" smtClean="0"/>
              <a:t>?</a:t>
            </a:r>
            <a:endParaRPr lang="en-US" sz="2400" dirty="0"/>
          </a:p>
          <a:p>
            <a:r>
              <a:rPr lang="en-US" sz="2400" dirty="0"/>
              <a:t> </a:t>
            </a:r>
            <a:endParaRPr lang="en-US" sz="2400" dirty="0" smtClean="0"/>
          </a:p>
          <a:p>
            <a:r>
              <a:rPr lang="en-US" sz="2400" dirty="0" smtClean="0">
                <a:solidFill>
                  <a:srgbClr val="C00000"/>
                </a:solidFill>
              </a:rPr>
              <a:t>STEP 2</a:t>
            </a:r>
            <a:endParaRPr lang="en-US" sz="2400" dirty="0">
              <a:solidFill>
                <a:srgbClr val="C00000"/>
              </a:solidFill>
            </a:endParaRPr>
          </a:p>
          <a:p>
            <a:pPr lvl="0"/>
            <a:r>
              <a:rPr lang="en-US" sz="2400" dirty="0"/>
              <a:t>As a </a:t>
            </a:r>
            <a:r>
              <a:rPr lang="en-US" sz="2400" dirty="0" smtClean="0"/>
              <a:t>table…</a:t>
            </a:r>
            <a:endParaRPr lang="en-US" sz="2400" dirty="0"/>
          </a:p>
          <a:p>
            <a:pPr marL="800100" lvl="1" indent="-342900">
              <a:buFont typeface="Wingdings" pitchFamily="2" charset="2"/>
              <a:buChar char="ü"/>
            </a:pPr>
            <a:r>
              <a:rPr lang="en-US" sz="2400" dirty="0"/>
              <a:t>Sort the artifacts into a continuum of reasoning from basic to developed. </a:t>
            </a:r>
          </a:p>
          <a:p>
            <a:pPr marL="800100" lvl="1" indent="-342900">
              <a:buFont typeface="Wingdings" pitchFamily="2" charset="2"/>
              <a:buChar char="ü"/>
            </a:pPr>
            <a:r>
              <a:rPr lang="en-US" sz="2400" dirty="0"/>
              <a:t>Have a table member record the continuum into the Google Community</a:t>
            </a:r>
          </a:p>
          <a:p>
            <a:r>
              <a:rPr lang="en-US" sz="2400" dirty="0"/>
              <a:t> </a:t>
            </a:r>
          </a:p>
        </p:txBody>
      </p:sp>
    </p:spTree>
    <p:extLst>
      <p:ext uri="{BB962C8B-B14F-4D97-AF65-F5344CB8AC3E}">
        <p14:creationId xmlns:p14="http://schemas.microsoft.com/office/powerpoint/2010/main" val="26099965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609600"/>
            <a:ext cx="8610600" cy="5509200"/>
          </a:xfrm>
          <a:prstGeom prst="rect">
            <a:avLst/>
          </a:prstGeom>
          <a:noFill/>
        </p:spPr>
        <p:txBody>
          <a:bodyPr wrap="square" rtlCol="0">
            <a:spAutoFit/>
          </a:bodyPr>
          <a:lstStyle/>
          <a:p>
            <a:r>
              <a:rPr lang="en-US" sz="4000" i="1" dirty="0" smtClean="0">
                <a:solidFill>
                  <a:schemeClr val="tx2"/>
                </a:solidFill>
              </a:rPr>
              <a:t>When teachers’ instruction and formative assessment practices are undergirded by learning progressions, teachers can better use formative assessment to map where individual student’s learning currently stands and take steps to move him forward.</a:t>
            </a:r>
          </a:p>
          <a:p>
            <a:endParaRPr lang="en-US" dirty="0"/>
          </a:p>
          <a:p>
            <a:endParaRPr lang="en-US" dirty="0" smtClean="0"/>
          </a:p>
          <a:p>
            <a:r>
              <a:rPr lang="en-US" b="1" dirty="0"/>
              <a:t>Formative Assessment in Practice </a:t>
            </a:r>
            <a:r>
              <a:rPr lang="en-US" dirty="0"/>
              <a:t>~ Margaret Heritage, Pg. 37 </a:t>
            </a:r>
          </a:p>
          <a:p>
            <a:endParaRPr lang="en-US" dirty="0"/>
          </a:p>
        </p:txBody>
      </p:sp>
    </p:spTree>
    <p:extLst>
      <p:ext uri="{BB962C8B-B14F-4D97-AF65-F5344CB8AC3E}">
        <p14:creationId xmlns:p14="http://schemas.microsoft.com/office/powerpoint/2010/main" val="175254127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Content Placeholder 2"/>
          <p:cNvSpPr>
            <a:spLocks noGrp="1"/>
          </p:cNvSpPr>
          <p:nvPr>
            <p:ph idx="1"/>
          </p:nvPr>
        </p:nvSpPr>
        <p:spPr>
          <a:xfrm>
            <a:off x="457200" y="2438400"/>
            <a:ext cx="8229600" cy="4038600"/>
          </a:xfrm>
        </p:spPr>
        <p:txBody>
          <a:bodyPr/>
          <a:lstStyle/>
          <a:p>
            <a:pPr marL="0" indent="0"/>
            <a:r>
              <a:rPr lang="en-US" sz="4400" smtClean="0"/>
              <a:t>Visible Learning: A Synthesis of over 800 Meta-Analyses Relating to Achievement</a:t>
            </a:r>
          </a:p>
          <a:p>
            <a:pPr lvl="1"/>
            <a:r>
              <a:rPr lang="en-US" smtClean="0"/>
              <a:t>John Hattie: Routledge, 2009</a:t>
            </a:r>
          </a:p>
        </p:txBody>
      </p:sp>
      <p:sp>
        <p:nvSpPr>
          <p:cNvPr id="2" name="Title 1"/>
          <p:cNvSpPr>
            <a:spLocks noGrp="1"/>
          </p:cNvSpPr>
          <p:nvPr>
            <p:ph type="title"/>
          </p:nvPr>
        </p:nvSpPr>
        <p:spPr>
          <a:xfrm>
            <a:off x="76200" y="381000"/>
            <a:ext cx="8915400" cy="1371600"/>
          </a:xfrm>
        </p:spPr>
        <p:txBody>
          <a:bodyPr>
            <a:normAutofit/>
          </a:bodyPr>
          <a:lstStyle/>
          <a:p>
            <a:pPr>
              <a:defRPr/>
            </a:pPr>
            <a:r>
              <a:rPr lang="en-US" dirty="0" smtClean="0"/>
              <a:t>Research-Based Instructional Approach</a:t>
            </a:r>
            <a:endParaRPr lang="en-US" dirty="0"/>
          </a:p>
        </p:txBody>
      </p:sp>
    </p:spTree>
    <p:extLst>
      <p:ext uri="{BB962C8B-B14F-4D97-AF65-F5344CB8AC3E}">
        <p14:creationId xmlns:p14="http://schemas.microsoft.com/office/powerpoint/2010/main" val="175166343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then came Eli…</a:t>
            </a:r>
            <a:endParaRPr lang="en-US" dirty="0"/>
          </a:p>
        </p:txBody>
      </p:sp>
      <p:pic>
        <p:nvPicPr>
          <p:cNvPr id="2050" name="Picture 2" descr="http://alumni.msu.edu/newsletter/files/articleImages/1B31CDD8-E081-30E7-1C37C78BD74AFF12.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3000" y="1676400"/>
            <a:ext cx="3371850" cy="409575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msuglobal.com/wp-content/uploads/foxfire-grabill.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67662" y="1676400"/>
            <a:ext cx="4052857" cy="28956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09600" y="5562600"/>
            <a:ext cx="2133600" cy="523220"/>
          </a:xfrm>
          <a:prstGeom prst="rect">
            <a:avLst/>
          </a:prstGeom>
          <a:solidFill>
            <a:schemeClr val="accent6">
              <a:lumMod val="60000"/>
              <a:lumOff val="40000"/>
            </a:schemeClr>
          </a:solidFill>
        </p:spPr>
        <p:txBody>
          <a:bodyPr wrap="square" rtlCol="0">
            <a:spAutoFit/>
          </a:bodyPr>
          <a:lstStyle/>
          <a:p>
            <a:r>
              <a:rPr lang="en-US" sz="1400" dirty="0" smtClean="0"/>
              <a:t>Professor Jeff Grabill, MSU WIDE Co-Director</a:t>
            </a:r>
            <a:endParaRPr lang="en-US" sz="1400" dirty="0"/>
          </a:p>
        </p:txBody>
      </p:sp>
    </p:spTree>
    <p:extLst>
      <p:ext uri="{BB962C8B-B14F-4D97-AF65-F5344CB8AC3E}">
        <p14:creationId xmlns:p14="http://schemas.microsoft.com/office/powerpoint/2010/main" val="114643766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Teachers as researchers</a:t>
            </a:r>
            <a:endParaRPr lang="en-US" dirty="0"/>
          </a:p>
        </p:txBody>
      </p:sp>
      <p:sp>
        <p:nvSpPr>
          <p:cNvPr id="4" name="Rectangle 3"/>
          <p:cNvSpPr/>
          <p:nvPr/>
        </p:nvSpPr>
        <p:spPr>
          <a:xfrm>
            <a:off x="457200" y="1730520"/>
            <a:ext cx="2133601" cy="1569660"/>
          </a:xfrm>
          <a:prstGeom prst="rect">
            <a:avLst/>
          </a:prstGeom>
          <a:noFill/>
        </p:spPr>
        <p:txBody>
          <a:bodyPr wrap="square" lIns="91440" tIns="45720" rIns="91440" bIns="45720">
            <a:spAutoFit/>
          </a:bodyPr>
          <a:lstStyle/>
          <a:p>
            <a:pPr algn="ctr"/>
            <a:r>
              <a:rPr lang="en-US" sz="9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3077" name="Picture 5" descr="Eli Logo">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63401" y="3074181"/>
            <a:ext cx="1905000" cy="160526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http://media5.picsearch.com/is?xHT7h4zkkQe3RoVLFhKEtvHBnrd3ZC2vJqubrHz4abw">
            <a:hlinkClick r:id="rId5" tgtFrame="_blank"/>
          </p:cNvPr>
          <p:cNvPicPr/>
          <p:nvPr/>
        </p:nvPicPr>
        <p:blipFill>
          <a:blip r:embed="rId6">
            <a:grayscl/>
            <a:extLst>
              <a:ext uri="{28A0092B-C50C-407E-A947-70E740481C1C}">
                <a14:useLocalDpi xmlns:a14="http://schemas.microsoft.com/office/drawing/2010/main" val="0"/>
              </a:ext>
            </a:extLst>
          </a:blip>
          <a:srcRect/>
          <a:stretch>
            <a:fillRect/>
          </a:stretch>
        </p:blipFill>
        <p:spPr bwMode="auto">
          <a:xfrm>
            <a:off x="3064183" y="1682960"/>
            <a:ext cx="1295400" cy="1295400"/>
          </a:xfrm>
          <a:prstGeom prst="rect">
            <a:avLst/>
          </a:prstGeom>
          <a:noFill/>
          <a:ln>
            <a:noFill/>
          </a:ln>
        </p:spPr>
      </p:pic>
      <p:pic>
        <p:nvPicPr>
          <p:cNvPr id="3079" name="Picture 7" descr="http://www.sagepub.com/upm-data/product/42360_Pollock_Feedback_72ppiRGB_150pixw.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98463" y="2978360"/>
            <a:ext cx="1428750" cy="200977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3048000" y="4343400"/>
            <a:ext cx="1371600" cy="369332"/>
          </a:xfrm>
          <a:prstGeom prst="rect">
            <a:avLst/>
          </a:prstGeom>
          <a:noFill/>
        </p:spPr>
        <p:txBody>
          <a:bodyPr wrap="square" rtlCol="0">
            <a:spAutoFit/>
          </a:bodyPr>
          <a:lstStyle/>
          <a:p>
            <a:endParaRPr lang="en-US" dirty="0"/>
          </a:p>
        </p:txBody>
      </p:sp>
      <p:pic>
        <p:nvPicPr>
          <p:cNvPr id="3083" name="Picture 11" descr="They Say / I Say: The Moves That Matter in Academic Writing (ISBN10: 039393361X; ISBN13: 9780393933611) "/>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23005" y="5181600"/>
            <a:ext cx="1466850" cy="1466851"/>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Everything`s an Argument (ISBN10: 0312538626; ISBN13: 9780312538620) "/>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460754" y="3313497"/>
            <a:ext cx="1466850" cy="1466850"/>
          </a:xfrm>
          <a:prstGeom prst="rect">
            <a:avLst/>
          </a:prstGeom>
          <a:noFill/>
          <a:extLst>
            <a:ext uri="{909E8E84-426E-40dd-AFC4-6F175D3DCCD1}">
              <a14:hiddenFill xmlns:a14="http://schemas.microsoft.com/office/drawing/2010/main">
                <a:solidFill>
                  <a:srgbClr val="FFFFFF"/>
                </a:solidFill>
              </a14:hiddenFill>
            </a:ext>
          </a:extLst>
        </p:spPr>
      </p:pic>
      <p:sp>
        <p:nvSpPr>
          <p:cNvPr id="15" name="Right Arrow 14"/>
          <p:cNvSpPr/>
          <p:nvPr/>
        </p:nvSpPr>
        <p:spPr>
          <a:xfrm>
            <a:off x="1961595" y="220980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Down Arrow 16"/>
          <p:cNvSpPr/>
          <p:nvPr/>
        </p:nvSpPr>
        <p:spPr>
          <a:xfrm>
            <a:off x="4648200" y="2096250"/>
            <a:ext cx="552450" cy="838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Left-Up Arrow 17"/>
          <p:cNvSpPr/>
          <p:nvPr/>
        </p:nvSpPr>
        <p:spPr>
          <a:xfrm>
            <a:off x="5638800" y="5410200"/>
            <a:ext cx="1143000" cy="8382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Left-Up Arrow 18"/>
          <p:cNvSpPr/>
          <p:nvPr/>
        </p:nvSpPr>
        <p:spPr>
          <a:xfrm rot="5400000">
            <a:off x="2209245" y="4857750"/>
            <a:ext cx="914400" cy="14097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Left-Right Arrow 19"/>
          <p:cNvSpPr/>
          <p:nvPr/>
        </p:nvSpPr>
        <p:spPr>
          <a:xfrm>
            <a:off x="2791842" y="4046922"/>
            <a:ext cx="590550" cy="25250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Left-Right Arrow 20"/>
          <p:cNvSpPr/>
          <p:nvPr/>
        </p:nvSpPr>
        <p:spPr>
          <a:xfrm>
            <a:off x="5486400" y="4046922"/>
            <a:ext cx="533400" cy="25250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Up-Down Arrow 21"/>
          <p:cNvSpPr/>
          <p:nvPr/>
        </p:nvSpPr>
        <p:spPr>
          <a:xfrm>
            <a:off x="4665262" y="4621081"/>
            <a:ext cx="220370" cy="468868"/>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3413319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sites.matrix.msu.edu/swrp/files/2013/09/cropped-swrp_logo_final1.png">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152400"/>
            <a:ext cx="8839200" cy="2133600"/>
          </a:xfrm>
          <a:prstGeom prst="rect">
            <a:avLst/>
          </a:prstGeom>
          <a:noFill/>
          <a:ln>
            <a:noFill/>
          </a:ln>
        </p:spPr>
      </p:pic>
      <p:sp>
        <p:nvSpPr>
          <p:cNvPr id="3" name="TextBox 2"/>
          <p:cNvSpPr txBox="1"/>
          <p:nvPr/>
        </p:nvSpPr>
        <p:spPr>
          <a:xfrm>
            <a:off x="381000" y="2362200"/>
            <a:ext cx="8534400" cy="2585323"/>
          </a:xfrm>
          <a:prstGeom prst="rect">
            <a:avLst/>
          </a:prstGeom>
          <a:noFill/>
        </p:spPr>
        <p:txBody>
          <a:bodyPr wrap="square" rtlCol="0">
            <a:spAutoFit/>
          </a:bodyPr>
          <a:lstStyle/>
          <a:p>
            <a:r>
              <a:rPr lang="en-US" dirty="0" smtClean="0">
                <a:solidFill>
                  <a:srgbClr val="C00000"/>
                </a:solidFill>
              </a:rPr>
              <a:t>Research Questions:</a:t>
            </a:r>
          </a:p>
          <a:p>
            <a:pPr marL="342900" indent="-342900">
              <a:buAutoNum type="arabicPeriod"/>
            </a:pPr>
            <a:r>
              <a:rPr lang="en-US" dirty="0" smtClean="0"/>
              <a:t>To what extent can students learn to become more effective reviewers?</a:t>
            </a:r>
          </a:p>
          <a:p>
            <a:pPr marL="342900" indent="-342900">
              <a:buAutoNum type="arabicPeriod"/>
            </a:pPr>
            <a:endParaRPr lang="en-US" dirty="0" smtClean="0"/>
          </a:p>
          <a:p>
            <a:pPr marL="342900" indent="-342900">
              <a:buAutoNum type="arabicPeriod"/>
            </a:pPr>
            <a:r>
              <a:rPr lang="en-US" dirty="0" smtClean="0"/>
              <a:t>What do students learn about writing from reviewing?</a:t>
            </a:r>
          </a:p>
          <a:p>
            <a:pPr marL="342900" indent="-342900">
              <a:buAutoNum type="arabicPeriod"/>
            </a:pPr>
            <a:endParaRPr lang="en-US" dirty="0" smtClean="0"/>
          </a:p>
          <a:p>
            <a:pPr marL="342900" indent="-342900">
              <a:buAutoNum type="arabicPeriod"/>
            </a:pPr>
            <a:r>
              <a:rPr lang="en-US" dirty="0" smtClean="0"/>
              <a:t>To what extent can student learn to become more effective revisers?</a:t>
            </a:r>
          </a:p>
          <a:p>
            <a:pPr marL="342900" indent="-342900">
              <a:buAutoNum type="arabicPeriod"/>
            </a:pPr>
            <a:endParaRPr lang="en-US" dirty="0" smtClean="0"/>
          </a:p>
          <a:p>
            <a:pPr marL="342900" indent="-342900">
              <a:buAutoNum type="arabicPeriod"/>
            </a:pPr>
            <a:r>
              <a:rPr lang="en-US" dirty="0" smtClean="0"/>
              <a:t>What do students learn about writing from revision?</a:t>
            </a:r>
          </a:p>
          <a:p>
            <a:endParaRPr lang="en-US" dirty="0" smtClean="0"/>
          </a:p>
        </p:txBody>
      </p:sp>
    </p:spTree>
    <p:extLst>
      <p:ext uri="{BB962C8B-B14F-4D97-AF65-F5344CB8AC3E}">
        <p14:creationId xmlns:p14="http://schemas.microsoft.com/office/powerpoint/2010/main" val="411951067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tatewide Writing Research Project - Windows Internet Explor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90278162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3429000"/>
            <a:ext cx="7086600" cy="646331"/>
          </a:xfrm>
          <a:prstGeom prst="rect">
            <a:avLst/>
          </a:prstGeom>
          <a:noFill/>
        </p:spPr>
        <p:txBody>
          <a:bodyPr wrap="square" rtlCol="0">
            <a:spAutoFit/>
          </a:bodyPr>
          <a:lstStyle/>
          <a:p>
            <a:r>
              <a:rPr lang="en-US" sz="3600" dirty="0"/>
              <a:t>http://sites.matrix.msu.edu/swrp/</a:t>
            </a:r>
          </a:p>
        </p:txBody>
      </p:sp>
      <p:pic>
        <p:nvPicPr>
          <p:cNvPr id="4" name="Picture 3" descr="http://sites.matrix.msu.edu/swrp/files/2013/09/cropped-swrp_logo_final1.png">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4605"/>
            <a:ext cx="9144000" cy="3473605"/>
          </a:xfrm>
          <a:prstGeom prst="rect">
            <a:avLst/>
          </a:prstGeom>
          <a:noFill/>
          <a:ln>
            <a:noFill/>
          </a:ln>
        </p:spPr>
      </p:pic>
    </p:spTree>
    <p:extLst>
      <p:ext uri="{BB962C8B-B14F-4D97-AF65-F5344CB8AC3E}">
        <p14:creationId xmlns:p14="http://schemas.microsoft.com/office/powerpoint/2010/main" val="1473479316"/>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824</TotalTime>
  <Words>743</Words>
  <Application>Microsoft Macintosh PowerPoint</Application>
  <PresentationFormat>On-screen Show (4:3)</PresentationFormat>
  <Paragraphs>206</Paragraphs>
  <Slides>24</Slides>
  <Notes>9</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Grid</vt:lpstr>
      <vt:lpstr>Assessing argument</vt:lpstr>
      <vt:lpstr>In the beginning…</vt:lpstr>
      <vt:lpstr>PowerPoint Presentation</vt:lpstr>
      <vt:lpstr>Research-Based Instructional Approach</vt:lpstr>
      <vt:lpstr>And then came Eli…</vt:lpstr>
      <vt:lpstr>Teachers as researchers</vt:lpstr>
      <vt:lpstr>PowerPoint Presentation</vt:lpstr>
      <vt:lpstr>PowerPoint Presentation</vt:lpstr>
      <vt:lpstr>PowerPoint Presentation</vt:lpstr>
      <vt:lpstr>There May Be No Such Thing as “Argumentative Writing”</vt:lpstr>
      <vt:lpstr>There May Be No Such Thing as “Argumentative Writing”</vt:lpstr>
      <vt:lpstr>The New Rhetoric</vt:lpstr>
      <vt:lpstr>Ancient Rhetoric for Modern Students: Sources of Arguments</vt:lpstr>
      <vt:lpstr>Ancient Rhetoric for Modern Students: Sources of Arguments</vt:lpstr>
      <vt:lpstr>Ancient Rhetoric for Modern Students: Sources of Arguments</vt:lpstr>
      <vt:lpstr>And so …</vt:lpstr>
      <vt:lpstr>What do you see?</vt:lpstr>
      <vt:lpstr>PowerPoint Presentation</vt:lpstr>
      <vt:lpstr>PowerPoint Presentation</vt:lpstr>
      <vt:lpstr>PowerPoint Presentation</vt:lpstr>
      <vt:lpstr>Creating a Developmental Continuum</vt:lpstr>
      <vt:lpstr>Moves studied</vt:lpstr>
      <vt:lpstr>PowerPoint Presentation</vt:lpstr>
      <vt:lpstr>Artifact study</vt:lpstr>
    </vt:vector>
  </TitlesOfParts>
  <Company>Oakland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Research-Based Instructional Approach</dc:title>
  <dc:creator>Golab, Susan</dc:creator>
  <cp:lastModifiedBy>student</cp:lastModifiedBy>
  <cp:revision>18</cp:revision>
  <dcterms:created xsi:type="dcterms:W3CDTF">2013-11-04T15:56:44Z</dcterms:created>
  <dcterms:modified xsi:type="dcterms:W3CDTF">2014-03-12T20:53:39Z</dcterms:modified>
</cp:coreProperties>
</file>